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notesMasterIdLst>
    <p:notesMasterId r:id="rId61"/>
  </p:notesMasterIdLst>
  <p:handoutMasterIdLst>
    <p:handoutMasterId r:id="rId62"/>
  </p:handoutMasterIdLst>
  <p:sldIdLst>
    <p:sldId id="259" r:id="rId2"/>
    <p:sldId id="348" r:id="rId3"/>
    <p:sldId id="367" r:id="rId4"/>
    <p:sldId id="389" r:id="rId5"/>
    <p:sldId id="398" r:id="rId6"/>
    <p:sldId id="390" r:id="rId7"/>
    <p:sldId id="369" r:id="rId8"/>
    <p:sldId id="525" r:id="rId9"/>
    <p:sldId id="517" r:id="rId10"/>
    <p:sldId id="523" r:id="rId11"/>
    <p:sldId id="524" r:id="rId12"/>
    <p:sldId id="518" r:id="rId13"/>
    <p:sldId id="545" r:id="rId14"/>
    <p:sldId id="529" r:id="rId15"/>
    <p:sldId id="520" r:id="rId16"/>
    <p:sldId id="478" r:id="rId17"/>
    <p:sldId id="380" r:id="rId18"/>
    <p:sldId id="323" r:id="rId19"/>
    <p:sldId id="268" r:id="rId20"/>
    <p:sldId id="350" r:id="rId21"/>
    <p:sldId id="349" r:id="rId22"/>
    <p:sldId id="492" r:id="rId23"/>
    <p:sldId id="302" r:id="rId24"/>
    <p:sldId id="533" r:id="rId25"/>
    <p:sldId id="534" r:id="rId26"/>
    <p:sldId id="535" r:id="rId27"/>
    <p:sldId id="536" r:id="rId28"/>
    <p:sldId id="537" r:id="rId29"/>
    <p:sldId id="327" r:id="rId30"/>
    <p:sldId id="463" r:id="rId31"/>
    <p:sldId id="538" r:id="rId32"/>
    <p:sldId id="312" r:id="rId33"/>
    <p:sldId id="328" r:id="rId34"/>
    <p:sldId id="485" r:id="rId35"/>
    <p:sldId id="484" r:id="rId36"/>
    <p:sldId id="391" r:id="rId37"/>
    <p:sldId id="326" r:id="rId38"/>
    <p:sldId id="307" r:id="rId39"/>
    <p:sldId id="464" r:id="rId40"/>
    <p:sldId id="331" r:id="rId41"/>
    <p:sldId id="281" r:id="rId42"/>
    <p:sldId id="332" r:id="rId43"/>
    <p:sldId id="282" r:id="rId44"/>
    <p:sldId id="392" r:id="rId45"/>
    <p:sldId id="338" r:id="rId46"/>
    <p:sldId id="539" r:id="rId47"/>
    <p:sldId id="502" r:id="rId48"/>
    <p:sldId id="540" r:id="rId49"/>
    <p:sldId id="546" r:id="rId50"/>
    <p:sldId id="544" r:id="rId51"/>
    <p:sldId id="543" r:id="rId52"/>
    <p:sldId id="341" r:id="rId53"/>
    <p:sldId id="547" r:id="rId54"/>
    <p:sldId id="498" r:id="rId55"/>
    <p:sldId id="481" r:id="rId56"/>
    <p:sldId id="352" r:id="rId57"/>
    <p:sldId id="468" r:id="rId58"/>
    <p:sldId id="399" r:id="rId59"/>
    <p:sldId id="521" r:id="rId6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66FF"/>
    <a:srgbClr val="FF0000"/>
    <a:srgbClr val="2D1507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0" autoAdjust="0"/>
    <p:restoredTop sz="86380" autoAdjust="0"/>
  </p:normalViewPr>
  <p:slideViewPr>
    <p:cSldViewPr>
      <p:cViewPr>
        <p:scale>
          <a:sx n="66" d="100"/>
          <a:sy n="66" d="100"/>
        </p:scale>
        <p:origin x="-1014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1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1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1A0D79-25BA-4219-9090-99506A624F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94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0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0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0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51A2B9-BC89-49AE-A768-1E0DA0CF33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7242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F61AA1-013D-4F56-A65A-E33795296553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9E5F91-1E70-42CD-AE64-F911AEB7EC6E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76123E-CCCE-4851-9851-501C4232A9A0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F279EA-1863-4ECD-8D5F-9888AF7A630F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CD1071-8A8D-44AB-9E90-3149AF4F9518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5CF8FC-F1C7-4BA3-89EC-D013146071A0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59D6DE-3219-40F4-8363-80A3DBCD1A0B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81E64F-60DD-46A1-ADFE-CC026076D958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1820E4-1433-4E3A-B0A9-AE4064F2B966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479566-7DF6-4B15-9A38-0D9BF92EEA9A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B6DD20-FBF0-41FD-AE61-C6FB42EABDA1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33AEF5-1FFB-4C96-9D00-A44D6536AB57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813762-93D1-410C-B148-370D14E7D249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C0446F-54F6-479F-A233-3CEF35AAD850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27238F-21BE-4D77-8FF5-EE71822F8414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614DFB-A3A3-4E76-A85B-9ED3C17E0338}" type="slidenum">
              <a:rPr lang="en-US" smtClean="0"/>
              <a:pPr eaLnBrk="1" hangingPunct="1"/>
              <a:t>30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83326B-4B6A-4798-93C3-A89D6455D806}" type="slidenum">
              <a:rPr lang="en-US" smtClean="0"/>
              <a:pPr eaLnBrk="1" hangingPunct="1"/>
              <a:t>31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EB47BC-F2BE-4445-B2D7-7F77C96E99AB}" type="slidenum">
              <a:rPr lang="en-US" smtClean="0"/>
              <a:pPr eaLnBrk="1" hangingPunct="1"/>
              <a:t>32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855CCD-6C4F-40A3-8AFE-C6FEA40DC4C1}" type="slidenum">
              <a:rPr lang="en-US" smtClean="0"/>
              <a:pPr eaLnBrk="1" hangingPunct="1"/>
              <a:t>33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4B02BF-D4E0-4805-A554-293F57FBFA02}" type="slidenum">
              <a:rPr lang="en-US" smtClean="0"/>
              <a:pPr eaLnBrk="1" hangingPunct="1"/>
              <a:t>34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DEB0CA-8CD3-4DBA-91B5-9900DD5E75A5}" type="slidenum">
              <a:rPr lang="en-US" smtClean="0"/>
              <a:pPr eaLnBrk="1" hangingPunct="1"/>
              <a:t>35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8BDFAF-7B70-4BC2-8273-2B481983603B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D96E2-4E7D-45C3-A77F-080909A276F4}" type="slidenum">
              <a:rPr lang="en-US" smtClean="0"/>
              <a:pPr eaLnBrk="1" hangingPunct="1"/>
              <a:t>36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DD7055-9604-4CB7-A9C4-FBD24907A594}" type="slidenum">
              <a:rPr lang="en-US" smtClean="0"/>
              <a:pPr eaLnBrk="1" hangingPunct="1"/>
              <a:t>37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6B894-056A-447B-BB7D-F1BFA4CED65C}" type="slidenum">
              <a:rPr lang="en-US" smtClean="0"/>
              <a:pPr eaLnBrk="1" hangingPunct="1"/>
              <a:t>38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70B8D6-A6DD-44AF-9E78-0908C64E9F69}" type="slidenum">
              <a:rPr lang="en-US" smtClean="0"/>
              <a:pPr eaLnBrk="1" hangingPunct="1"/>
              <a:t>39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297168-642B-41EC-A0A3-6CE671422592}" type="slidenum">
              <a:rPr lang="en-US" smtClean="0"/>
              <a:pPr eaLnBrk="1" hangingPunct="1"/>
              <a:t>40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78DD0F-20BE-46BA-B698-1FEE35034C2C}" type="slidenum">
              <a:rPr lang="en-US" smtClean="0"/>
              <a:pPr eaLnBrk="1" hangingPunct="1"/>
              <a:t>41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326252-A56A-411C-B945-3C9B2BD2B49A}" type="slidenum">
              <a:rPr lang="en-US" smtClean="0"/>
              <a:pPr eaLnBrk="1" hangingPunct="1"/>
              <a:t>42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68FAA4-778E-4B41-B42D-ED4E54B2CA2C}" type="slidenum">
              <a:rPr lang="en-US" smtClean="0"/>
              <a:pPr eaLnBrk="1" hangingPunct="1"/>
              <a:t>43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15FAC7-3804-450D-B47D-F3CE415B9070}" type="slidenum">
              <a:rPr lang="en-US" smtClean="0"/>
              <a:pPr eaLnBrk="1" hangingPunct="1"/>
              <a:t>44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88EB98-04DA-406F-B956-B4D5A5469BAC}" type="slidenum">
              <a:rPr lang="en-US" smtClean="0"/>
              <a:pPr eaLnBrk="1" hangingPunct="1"/>
              <a:t>45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22DCB6-D5FB-4134-A8BC-2D8BA4F3616E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23C479-0FD1-4956-A9A8-A8FEB419F2C9}" type="slidenum">
              <a:rPr lang="en-US" smtClean="0"/>
              <a:pPr eaLnBrk="1" hangingPunct="1"/>
              <a:t>46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A68BCB-08ED-455C-B9E3-9808C0E6C88D}" type="slidenum">
              <a:rPr lang="en-US" smtClean="0"/>
              <a:pPr eaLnBrk="1" hangingPunct="1"/>
              <a:t>47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8D4758-973F-457D-90CC-88F173EB5BA9}" type="slidenum">
              <a:rPr lang="en-US" smtClean="0"/>
              <a:pPr eaLnBrk="1" hangingPunct="1"/>
              <a:t>48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FBD16B-1A9D-4B88-AF85-BF98A685A643}" type="slidenum">
              <a:rPr lang="en-US" smtClean="0"/>
              <a:pPr eaLnBrk="1" hangingPunct="1"/>
              <a:t>49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599997-ACB7-455A-9FA7-A93D70076A44}" type="slidenum">
              <a:rPr lang="en-US" smtClean="0"/>
              <a:pPr eaLnBrk="1" hangingPunct="1"/>
              <a:t>50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9A9E8F-EDC4-4EF0-B7C0-D285924EC6B5}" type="slidenum">
              <a:rPr lang="en-US" smtClean="0"/>
              <a:pPr eaLnBrk="1" hangingPunct="1"/>
              <a:t>51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F3D6A9-3157-480B-B788-6D1CA99532DB}" type="slidenum">
              <a:rPr lang="en-US" smtClean="0"/>
              <a:pPr eaLnBrk="1" hangingPunct="1"/>
              <a:t>52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8B0891-CED5-4D6F-AAC0-513CF0FE7EE9}" type="slidenum">
              <a:rPr lang="en-US" smtClean="0"/>
              <a:pPr eaLnBrk="1" hangingPunct="1"/>
              <a:t>53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BCF499-192D-49F4-BB9F-47537798CCC9}" type="slidenum">
              <a:rPr lang="en-US" smtClean="0"/>
              <a:pPr eaLnBrk="1" hangingPunct="1"/>
              <a:t>55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2324E9-7633-4EBB-A54E-B37F8425C4F1}" type="slidenum">
              <a:rPr lang="en-US" smtClean="0"/>
              <a:pPr eaLnBrk="1" hangingPunct="1"/>
              <a:t>56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736FF5-F5EB-447E-826B-C8F1ADA862F9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7C179F-A59F-4E74-8294-09504479E77A}" type="slidenum">
              <a:rPr lang="en-US" smtClean="0"/>
              <a:pPr eaLnBrk="1" hangingPunct="1"/>
              <a:t>57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E9F2E8-2222-4893-8009-F58629F20584}" type="slidenum">
              <a:rPr lang="en-US" smtClean="0"/>
              <a:pPr eaLnBrk="1" hangingPunct="1"/>
              <a:t>58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D770D1-A36A-49C4-9035-6B28C338E570}" type="slidenum">
              <a:rPr lang="en-US" smtClean="0"/>
              <a:pPr eaLnBrk="1" hangingPunct="1"/>
              <a:t>59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DB5E3B-13F8-4BF4-93FE-D5393DBCA3E8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D65A52-D124-4006-B3A0-B57502E2BE28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6A0CB0-9435-43CD-9E25-76F76915E70A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6406BC-5FB1-4313-A84D-A9D624D05393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9E5F528-939E-472E-81B4-CFF0D1B7BD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4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EE421-82AC-419F-B8B6-B1EFF1EEE6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3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FD626-4AEA-4844-A1D6-A6FABDC4ED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96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umbnail of small NSF logo in color 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6381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C87A0E-A729-40F3-8C08-3246B50671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11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AEDD4D-BE6E-4C63-9558-8DFE62581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5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F0ABC-C079-4C65-8E13-35AB6576B9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5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FF90E9-06D8-4F3F-9205-691B67D4C5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27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7479D-8BBA-4BC3-B989-7275C5B1C0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35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BEF02-896A-4B3E-AD24-36E1A52ED3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2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E54156-C80B-4FCF-BFF1-7B1EE5B3CB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946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600B506-BD68-4701-9052-5216312D08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35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6100353-072A-4E0F-BECC-8B8F9E2DA8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4" r:id="rId1"/>
    <p:sldLayoutId id="2147484315" r:id="rId2"/>
    <p:sldLayoutId id="2147484316" r:id="rId3"/>
    <p:sldLayoutId id="2147484309" r:id="rId4"/>
    <p:sldLayoutId id="2147484317" r:id="rId5"/>
    <p:sldLayoutId id="2147484310" r:id="rId6"/>
    <p:sldLayoutId id="2147484311" r:id="rId7"/>
    <p:sldLayoutId id="2147484318" r:id="rId8"/>
    <p:sldLayoutId id="2147484319" r:id="rId9"/>
    <p:sldLayoutId id="2147484312" r:id="rId10"/>
    <p:sldLayoutId id="214748431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bfa/dias/policy/dmpdocs/ehr.pdf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4"/>
          <p:cNvSpPr>
            <a:spLocks noGrp="1"/>
          </p:cNvSpPr>
          <p:nvPr>
            <p:ph sz="half" idx="1"/>
          </p:nvPr>
        </p:nvSpPr>
        <p:spPr>
          <a:xfrm>
            <a:off x="0" y="2286000"/>
            <a:ext cx="8686800" cy="3721100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en-US" sz="1800" b="1" smtClean="0">
                <a:latin typeface="Arial" charset="0"/>
                <a:cs typeface="Arial" charset="0"/>
              </a:rPr>
              <a:t>October 25, 2011 </a:t>
            </a:r>
          </a:p>
          <a:p>
            <a:pPr algn="ctr">
              <a:buFont typeface="Wingdings 3" pitchFamily="18" charset="2"/>
              <a:buNone/>
            </a:pPr>
            <a:r>
              <a:rPr lang="en-US" sz="1100" b="1" i="1" smtClean="0">
                <a:latin typeface="Arial" charset="0"/>
                <a:cs typeface="Arial" charset="0"/>
              </a:rPr>
              <a:t> </a:t>
            </a:r>
            <a:r>
              <a:rPr lang="en-US" sz="2000" b="1" i="1" smtClean="0">
                <a:latin typeface="Arial" charset="0"/>
                <a:cs typeface="Arial" charset="0"/>
              </a:rPr>
              <a:t/>
            </a:r>
            <a:br>
              <a:rPr lang="en-US" sz="2000" b="1" i="1" smtClean="0">
                <a:latin typeface="Arial" charset="0"/>
                <a:cs typeface="Arial" charset="0"/>
              </a:rPr>
            </a:br>
            <a:r>
              <a:rPr lang="en-US" sz="2400" b="1" smtClean="0">
                <a:latin typeface="Arial" charset="0"/>
                <a:cs typeface="Arial" charset="0"/>
              </a:rPr>
              <a:t>Louis Everett &amp; John Yu </a:t>
            </a:r>
            <a:r>
              <a:rPr lang="en-US" sz="2000" b="1" smtClean="0">
                <a:latin typeface="Arial" charset="0"/>
                <a:cs typeface="Arial" charset="0"/>
              </a:rPr>
              <a:t/>
            </a:r>
            <a:br>
              <a:rPr lang="en-US" sz="2000" b="1" smtClean="0">
                <a:latin typeface="Arial" charset="0"/>
                <a:cs typeface="Arial" charset="0"/>
              </a:rPr>
            </a:br>
            <a:r>
              <a:rPr lang="en-US" sz="1800" b="1" smtClean="0">
                <a:latin typeface="Arial" charset="0"/>
                <a:cs typeface="Arial" charset="0"/>
              </a:rPr>
              <a:t>Division of Undergraduate Education</a:t>
            </a:r>
            <a:br>
              <a:rPr lang="en-US" sz="1800" b="1" smtClean="0">
                <a:latin typeface="Arial" charset="0"/>
                <a:cs typeface="Arial" charset="0"/>
              </a:rPr>
            </a:br>
            <a:r>
              <a:rPr lang="en-US" sz="1800" b="1" smtClean="0">
                <a:latin typeface="Arial" charset="0"/>
                <a:cs typeface="Arial" charset="0"/>
              </a:rPr>
              <a:t>National Science Foundation</a:t>
            </a:r>
          </a:p>
          <a:p>
            <a:pPr algn="ctr">
              <a:buFont typeface="Wingdings 3" pitchFamily="18" charset="2"/>
              <a:buNone/>
            </a:pPr>
            <a:endParaRPr lang="en-US" sz="2000" b="1" smtClean="0">
              <a:latin typeface="Arial" charset="0"/>
              <a:cs typeface="Arial" charset="0"/>
            </a:endParaRPr>
          </a:p>
          <a:p>
            <a:pPr algn="ctr">
              <a:buFont typeface="Wingdings 3" pitchFamily="18" charset="2"/>
              <a:buNone/>
            </a:pPr>
            <a:endParaRPr lang="en-US" sz="2000" b="1" smtClean="0">
              <a:latin typeface="Arial" charset="0"/>
              <a:cs typeface="Arial" charset="0"/>
            </a:endParaRPr>
          </a:p>
          <a:p>
            <a:pPr algn="ctr">
              <a:buFont typeface="Wingdings 3" pitchFamily="18" charset="2"/>
              <a:buNone/>
            </a:pPr>
            <a:r>
              <a:rPr lang="en-US" sz="1800" b="1" smtClean="0">
                <a:latin typeface="Arial" charset="0"/>
                <a:cs typeface="Arial" charset="0"/>
              </a:rPr>
              <a:t>October 26, 2011 </a:t>
            </a:r>
          </a:p>
          <a:p>
            <a:pPr algn="ctr">
              <a:buFont typeface="Wingdings 3" pitchFamily="18" charset="2"/>
              <a:buNone/>
            </a:pPr>
            <a:r>
              <a:rPr lang="en-US" sz="1100" b="1" smtClean="0">
                <a:latin typeface="Arial" charset="0"/>
                <a:cs typeface="Arial" charset="0"/>
              </a:rPr>
              <a:t> </a:t>
            </a:r>
          </a:p>
          <a:p>
            <a:pPr algn="ctr">
              <a:buFont typeface="Wingdings 3" pitchFamily="18" charset="2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Don Millard &amp; John Yu</a:t>
            </a:r>
            <a:r>
              <a:rPr lang="en-US" sz="2000" b="1" smtClean="0">
                <a:latin typeface="Arial" charset="0"/>
                <a:cs typeface="Arial" charset="0"/>
              </a:rPr>
              <a:t/>
            </a:r>
            <a:br>
              <a:rPr lang="en-US" sz="2000" b="1" smtClean="0">
                <a:latin typeface="Arial" charset="0"/>
                <a:cs typeface="Arial" charset="0"/>
              </a:rPr>
            </a:br>
            <a:r>
              <a:rPr lang="en-US" sz="1800" b="1" smtClean="0">
                <a:latin typeface="Arial" charset="0"/>
                <a:cs typeface="Arial" charset="0"/>
              </a:rPr>
              <a:t> Division of Undergraduate Education</a:t>
            </a:r>
            <a:br>
              <a:rPr lang="en-US" sz="1800" b="1" smtClean="0">
                <a:latin typeface="Arial" charset="0"/>
                <a:cs typeface="Arial" charset="0"/>
              </a:rPr>
            </a:br>
            <a:r>
              <a:rPr lang="en-US" sz="1800" b="1" smtClean="0">
                <a:latin typeface="Arial" charset="0"/>
                <a:cs typeface="Arial" charset="0"/>
              </a:rPr>
              <a:t>National Science Foundation</a:t>
            </a:r>
            <a:endParaRPr lang="en-US" sz="2000" b="1" smtClean="0">
              <a:latin typeface="Arial" charset="0"/>
              <a:cs typeface="Arial" charset="0"/>
            </a:endParaRPr>
          </a:p>
        </p:txBody>
      </p:sp>
      <p:sp>
        <p:nvSpPr>
          <p:cNvPr id="5123" name="Rectangle 1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Proposal Writing Strategies and Reviewer Feedback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1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An Interactive, Web-Based Workshop)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3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				                                  </a:t>
            </a:r>
            <a:endParaRPr lang="en-US" sz="4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BDFF87-205A-424B-9CF2-F229592947F9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8197" name="Rectangle 15"/>
          <p:cNvSpPr>
            <a:spLocks noChangeArrowheads="1"/>
          </p:cNvSpPr>
          <p:nvPr/>
        </p:nvSpPr>
        <p:spPr bwMode="auto">
          <a:xfrm>
            <a:off x="533400" y="3810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 sz="3400" i="1">
              <a:solidFill>
                <a:srgbClr val="33993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80772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Pretend you analyzed a stack of panel summaries to identify the most commonly cited strengths and weaknesses</a:t>
            </a:r>
            <a:endParaRPr lang="en-US" sz="7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List what you think will be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Most common strengths (</a:t>
            </a:r>
            <a:r>
              <a:rPr lang="en-US" sz="1900" b="1" i="1" smtClean="0">
                <a:latin typeface="Arial" charset="0"/>
                <a:cs typeface="Arial" charset="0"/>
              </a:rPr>
              <a:t>Proposal was innovative</a:t>
            </a:r>
            <a:r>
              <a:rPr lang="en-US" sz="1900" b="1" smtClean="0">
                <a:latin typeface="Arial" charset="0"/>
                <a:cs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Most common weaknesses (</a:t>
            </a:r>
            <a:r>
              <a:rPr lang="en-US" sz="1900" b="1" i="1" smtClean="0">
                <a:latin typeface="Arial" charset="0"/>
                <a:cs typeface="Arial" charset="0"/>
              </a:rPr>
              <a:t>Proposal was not  innovative</a:t>
            </a:r>
            <a:r>
              <a:rPr lang="en-US" sz="1900" b="1" smtClean="0">
                <a:latin typeface="Arial" charset="0"/>
                <a:cs typeface="Arial" charset="0"/>
              </a:rPr>
              <a:t>) </a:t>
            </a:r>
            <a:endParaRPr lang="en-US" sz="20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700" b="1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i="1" smtClean="0">
                <a:latin typeface="Arial" charset="0"/>
                <a:cs typeface="Arial" charset="0"/>
              </a:rPr>
              <a:t>	Predict the results of our analysis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400" b="1" i="1" smtClean="0">
              <a:solidFill>
                <a:schemeClr val="hlink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Group Activity---- 6 min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Think individually -------- ~2 min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Share with a partner ----- ~2 min	   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Report in local group ---- ~2 min</a:t>
            </a:r>
            <a:endParaRPr lang="en-US" sz="2000" b="1" i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Watch time and reconvene after 6 min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Use THINK time to think – no discussion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Selected local facilitators will be asked to report to virtual group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6EBFA5-77AD-46BE-93F1-9551CACC8E19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100" i="1" dirty="0" smtClean="0">
                <a:latin typeface="Arial" pitchFamily="34" charset="0"/>
                <a:cs typeface="Arial" pitchFamily="34" charset="0"/>
              </a:rPr>
              <a:t>Activity 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800" dirty="0" smtClean="0">
                <a:latin typeface="Arial" pitchFamily="34" charset="0"/>
                <a:cs typeface="Arial" pitchFamily="34" charset="0"/>
              </a:rPr>
            </a:br>
            <a:r>
              <a:rPr lang="en-US" sz="3800" dirty="0" smtClean="0">
                <a:latin typeface="Arial" pitchFamily="34" charset="0"/>
                <a:cs typeface="Arial" pitchFamily="34" charset="0"/>
              </a:rPr>
              <a:t>Strengths &amp; Weaknesses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" y="1143000"/>
            <a:ext cx="8229600" cy="5715000"/>
          </a:xfrm>
          <a:solidFill>
            <a:srgbClr val="FF66FF"/>
          </a:solidFill>
        </p:spPr>
        <p:txBody>
          <a:bodyPr/>
          <a:lstStyle/>
          <a:p>
            <a:pPr lvl="2" eaLnBrk="1" hangingPunct="1">
              <a:buFont typeface="Wingdings" pitchFamily="2" charset="2"/>
              <a:buNone/>
            </a:pPr>
            <a:r>
              <a:rPr lang="en-US" sz="9600" b="1" smtClean="0">
                <a:solidFill>
                  <a:srgbClr val="00FF00"/>
                </a:solidFill>
                <a:latin typeface="Arial" charset="0"/>
                <a:cs typeface="Arial" charset="0"/>
              </a:rPr>
              <a:t>ONE Minute</a:t>
            </a:r>
            <a:r>
              <a:rPr lang="en-US" sz="9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 lvl="2" eaLnBrk="1" hangingPunct="1">
              <a:buFont typeface="Wingdings" pitchFamily="2" charset="2"/>
              <a:buNone/>
            </a:pPr>
            <a:endParaRPr lang="en-US" sz="4800" b="1" smtClean="0">
              <a:solidFill>
                <a:srgbClr val="00FF00"/>
              </a:solidFill>
              <a:latin typeface="Arial" charset="0"/>
              <a:cs typeface="Arial" charset="0"/>
            </a:endParaRPr>
          </a:p>
          <a:p>
            <a:pPr lvl="2" eaLnBrk="1" hangingPunct="1">
              <a:buFont typeface="Wingdings" pitchFamily="2" charset="2"/>
              <a:buNone/>
            </a:pPr>
            <a:r>
              <a:rPr lang="en-US" sz="4800" b="1" smtClean="0">
                <a:solidFill>
                  <a:srgbClr val="00FF00"/>
                </a:solidFill>
                <a:latin typeface="Arial" charset="0"/>
                <a:cs typeface="Arial" charset="0"/>
              </a:rPr>
              <a:t>Look at Chat Box to see if you will be asked to respond</a:t>
            </a:r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62E6F7-F34D-4933-A9CD-FDCD06B1317F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rgbClr val="FF66FF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i="1" dirty="0" smtClean="0">
                <a:latin typeface="Arial" pitchFamily="34" charset="0"/>
                <a:cs typeface="Arial" pitchFamily="34" charset="0"/>
              </a:rPr>
            </a:b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Strengths &amp; Weaknesses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Commitment to undergraduate education 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Outreach to diverse students  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Innovative 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Highly qualified PIs in technical areas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Identified significant issues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Detailed development plans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Develop portable products/dissemination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Building onto existing ideas/literature 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Implement active learning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Utilize knowledge of how we learn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Writing Style and structure well done 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Title 2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Top Ten Strengths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228600" y="1481138"/>
            <a:ext cx="8610600" cy="4919662"/>
          </a:xfrm>
        </p:spPr>
        <p:txBody>
          <a:bodyPr/>
          <a:lstStyle/>
          <a:p>
            <a:pPr marL="450850" indent="-342900" eaLnBrk="1" hangingPunct="1">
              <a:buFont typeface="Lucida Sans Unicode" pitchFamily="34" charset="0"/>
              <a:buAutoNum type="arabicPeriod"/>
            </a:pPr>
            <a:r>
              <a:rPr lang="en-US" sz="2400" smtClean="0">
                <a:latin typeface="Arial" charset="0"/>
                <a:cs typeface="Arial" charset="0"/>
              </a:rPr>
              <a:t>Lack of assessment</a:t>
            </a:r>
          </a:p>
          <a:p>
            <a:pPr marL="450850" indent="-342900" eaLnBrk="1" hangingPunct="1">
              <a:buFont typeface="Lucida Sans Unicode" pitchFamily="34" charset="0"/>
              <a:buAutoNum type="arabicPeriod"/>
            </a:pPr>
            <a:r>
              <a:rPr lang="en-US" sz="2400" smtClean="0">
                <a:latin typeface="Arial" charset="0"/>
                <a:cs typeface="Arial" charset="0"/>
              </a:rPr>
              <a:t>Not transformative/low impact </a:t>
            </a:r>
          </a:p>
          <a:p>
            <a:pPr marL="450850" indent="-342900" eaLnBrk="1" hangingPunct="1">
              <a:buFont typeface="Lucida Sans Unicode" pitchFamily="34" charset="0"/>
              <a:buAutoNum type="arabicPeriod"/>
            </a:pPr>
            <a:r>
              <a:rPr lang="en-US" sz="2400" smtClean="0">
                <a:latin typeface="Arial" charset="0"/>
                <a:cs typeface="Arial" charset="0"/>
              </a:rPr>
              <a:t>Not meeting grant criteria (read Solicitation)</a:t>
            </a:r>
          </a:p>
          <a:p>
            <a:pPr marL="450850" indent="-342900" eaLnBrk="1" hangingPunct="1">
              <a:buFont typeface="Lucida Sans Unicode" pitchFamily="34" charset="0"/>
              <a:buAutoNum type="arabicPeriod"/>
            </a:pPr>
            <a:r>
              <a:rPr lang="en-US" sz="2400" smtClean="0">
                <a:latin typeface="Arial" charset="0"/>
                <a:cs typeface="Arial" charset="0"/>
              </a:rPr>
              <a:t>Lacks dissemination plan </a:t>
            </a:r>
          </a:p>
          <a:p>
            <a:pPr marL="450850" indent="-342900" eaLnBrk="1" hangingPunct="1">
              <a:buFont typeface="Lucida Sans Unicode" pitchFamily="34" charset="0"/>
              <a:buAutoNum type="arabicPeriod"/>
            </a:pPr>
            <a:r>
              <a:rPr lang="en-US" sz="2400" smtClean="0">
                <a:latin typeface="Arial" charset="0"/>
                <a:cs typeface="Arial" charset="0"/>
              </a:rPr>
              <a:t>Lacks defined outcomes </a:t>
            </a:r>
          </a:p>
          <a:p>
            <a:pPr marL="450850" indent="-342900" eaLnBrk="1" hangingPunct="1">
              <a:buFont typeface="Lucida Sans Unicode" pitchFamily="34" charset="0"/>
              <a:buAutoNum type="arabicPeriod"/>
            </a:pPr>
            <a:r>
              <a:rPr lang="en-US" sz="2400" smtClean="0">
                <a:latin typeface="Arial" charset="0"/>
                <a:cs typeface="Arial" charset="0"/>
              </a:rPr>
              <a:t>Does not build on prior work/not analyzing literature </a:t>
            </a:r>
          </a:p>
          <a:p>
            <a:pPr marL="450850" indent="-342900" eaLnBrk="1" hangingPunct="1">
              <a:buFont typeface="Lucida Sans Unicode" pitchFamily="34" charset="0"/>
              <a:buAutoNum type="arabicPeriod"/>
            </a:pPr>
            <a:r>
              <a:rPr lang="en-US" sz="2400" smtClean="0">
                <a:latin typeface="Arial" charset="0"/>
                <a:cs typeface="Arial" charset="0"/>
              </a:rPr>
              <a:t>Not sustainable/failure to develop institutional support </a:t>
            </a:r>
          </a:p>
          <a:p>
            <a:pPr marL="450850" indent="-342900" eaLnBrk="1" hangingPunct="1">
              <a:buFont typeface="Lucida Sans Unicode" pitchFamily="34" charset="0"/>
              <a:buAutoNum type="arabicPeriod"/>
            </a:pPr>
            <a:r>
              <a:rPr lang="en-US" sz="2400" smtClean="0">
                <a:latin typeface="Arial" charset="0"/>
                <a:cs typeface="Arial" charset="0"/>
              </a:rPr>
              <a:t>No actual commitment to reach minorities</a:t>
            </a:r>
          </a:p>
          <a:p>
            <a:pPr marL="450850" indent="-342900" eaLnBrk="1" hangingPunct="1">
              <a:buFont typeface="Lucida Sans Unicode" pitchFamily="34" charset="0"/>
              <a:buAutoNum type="arabicPeriod"/>
            </a:pPr>
            <a:r>
              <a:rPr lang="en-US" sz="2400" smtClean="0">
                <a:latin typeface="Arial" charset="0"/>
                <a:cs typeface="Arial" charset="0"/>
              </a:rPr>
              <a:t>Specific to institution/not transferable </a:t>
            </a:r>
          </a:p>
          <a:p>
            <a:pPr marL="450850" indent="-342900" eaLnBrk="1" hangingPunct="1">
              <a:buFont typeface="Lucida Sans Unicode" pitchFamily="34" charset="0"/>
              <a:buAutoNum type="arabicPeriod"/>
            </a:pPr>
            <a:r>
              <a:rPr lang="en-US" sz="2400" smtClean="0">
                <a:latin typeface="Arial" charset="0"/>
                <a:cs typeface="Arial" charset="0"/>
              </a:rPr>
              <a:t>Budget allocation problems </a:t>
            </a:r>
            <a:endParaRPr lang="en-US" sz="2400" b="1" smtClean="0">
              <a:latin typeface="Arial" charset="0"/>
              <a:cs typeface="Arial" charset="0"/>
            </a:endParaRPr>
          </a:p>
        </p:txBody>
      </p:sp>
      <p:sp>
        <p:nvSpPr>
          <p:cNvPr id="28675" name="Title 2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Top Ten Weaknesses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Important, timely, responsive to need</a:t>
            </a:r>
          </a:p>
          <a:p>
            <a:pPr lvl="1"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Large impact </a:t>
            </a:r>
          </a:p>
          <a:p>
            <a:pPr lvl="1"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Novel or innovative </a:t>
            </a:r>
          </a:p>
          <a:p>
            <a:pPr lvl="1"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Prior work</a:t>
            </a:r>
          </a:p>
          <a:p>
            <a:pPr lvl="1"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Non-traditional pedagogy </a:t>
            </a:r>
          </a:p>
          <a:p>
            <a:pPr lvl="1"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Details</a:t>
            </a:r>
          </a:p>
          <a:p>
            <a:pPr lvl="1"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Doable</a:t>
            </a:r>
          </a:p>
          <a:p>
            <a:pPr lvl="1"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Collaboration</a:t>
            </a:r>
          </a:p>
          <a:p>
            <a:pPr lvl="1"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Minorities or women </a:t>
            </a:r>
          </a:p>
          <a:p>
            <a:pPr lvl="1"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Evaluation </a:t>
            </a:r>
          </a:p>
          <a:p>
            <a:pPr lvl="1"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Dissemination</a:t>
            </a:r>
          </a:p>
          <a:p>
            <a:pPr lvl="1">
              <a:defRPr/>
            </a:pP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Transportability</a:t>
            </a:r>
          </a:p>
          <a:p>
            <a:pPr lvl="1">
              <a:defRPr/>
            </a:pP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Institutionalization</a:t>
            </a:r>
          </a:p>
          <a:p>
            <a:pPr marL="623888" indent="-51435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623888" indent="-51435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Title 2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543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Areas of Strength and Weakness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81138"/>
            <a:ext cx="8382000" cy="4525962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Describe project’s goals and expected outcomes</a:t>
            </a:r>
          </a:p>
          <a:p>
            <a:pPr eaLnBrk="1" hangingPunct="1"/>
            <a:endParaRPr lang="en-US" sz="100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Describe the project’s relationship to prior work, theoretical basis, pedagogical approach, importance, impact, timeliness, innovativeness</a:t>
            </a:r>
          </a:p>
          <a:p>
            <a:pPr lvl="1" eaLnBrk="1" hangingPunct="1"/>
            <a:r>
              <a:rPr lang="en-US" sz="1600" b="1" smtClean="0">
                <a:latin typeface="Arial" charset="0"/>
                <a:cs typeface="Arial" charset="0"/>
              </a:rPr>
              <a:t>Specific</a:t>
            </a:r>
          </a:p>
          <a:p>
            <a:pPr lvl="1" eaLnBrk="1" hangingPunct="1"/>
            <a:r>
              <a:rPr lang="en-US" sz="1600" b="1" smtClean="0">
                <a:latin typeface="Arial" charset="0"/>
                <a:cs typeface="Arial" charset="0"/>
              </a:rPr>
              <a:t>Evidenced-based</a:t>
            </a:r>
          </a:p>
          <a:p>
            <a:pPr lvl="1" eaLnBrk="1" hangingPunct="1"/>
            <a:r>
              <a:rPr lang="en-US" sz="1600" b="1" smtClean="0">
                <a:latin typeface="Arial" charset="0"/>
                <a:cs typeface="Arial" charset="0"/>
              </a:rPr>
              <a:t>Referenced</a:t>
            </a:r>
          </a:p>
          <a:p>
            <a:pPr lvl="1" eaLnBrk="1" hangingPunct="1"/>
            <a:r>
              <a:rPr lang="en-US" sz="1600" b="1" smtClean="0">
                <a:latin typeface="Arial" charset="0"/>
                <a:cs typeface="Arial" charset="0"/>
              </a:rPr>
              <a:t>Related to goals and outcomes</a:t>
            </a:r>
          </a:p>
          <a:p>
            <a:pPr lvl="1" eaLnBrk="1" hangingPunct="1"/>
            <a:endParaRPr lang="en-US" sz="100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Describe project’s plans for implementation, evaluation, dissemination, collaboration, impacting underrepresented groups</a:t>
            </a:r>
          </a:p>
          <a:p>
            <a:pPr lvl="1" eaLnBrk="1" hangingPunct="1"/>
            <a:r>
              <a:rPr lang="en-US" sz="1600" b="1" smtClean="0">
                <a:latin typeface="Arial" charset="0"/>
                <a:cs typeface="Arial" charset="0"/>
              </a:rPr>
              <a:t>Clear</a:t>
            </a:r>
          </a:p>
          <a:p>
            <a:pPr lvl="1" eaLnBrk="1" hangingPunct="1"/>
            <a:r>
              <a:rPr lang="en-US" sz="1600" b="1" smtClean="0">
                <a:latin typeface="Arial" charset="0"/>
                <a:cs typeface="Arial" charset="0"/>
              </a:rPr>
              <a:t>Detailed</a:t>
            </a:r>
          </a:p>
          <a:p>
            <a:pPr lvl="1" eaLnBrk="1" hangingPunct="1"/>
            <a:r>
              <a:rPr lang="en-US" sz="1600" b="1" smtClean="0">
                <a:latin typeface="Arial" charset="0"/>
                <a:cs typeface="Arial" charset="0"/>
              </a:rPr>
              <a:t>Doable</a:t>
            </a:r>
          </a:p>
          <a:p>
            <a:pPr lvl="1" eaLnBrk="1" hangingPunct="1"/>
            <a:r>
              <a:rPr lang="en-US" sz="1600" b="1" smtClean="0">
                <a:latin typeface="Arial" charset="0"/>
                <a:cs typeface="Arial" charset="0"/>
              </a:rPr>
              <a:t>Related to goals and outcomes</a:t>
            </a:r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Dealing with Common Strengths and Weaknesses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400" b="1" smtClean="0">
                <a:latin typeface="Arial" charset="0"/>
                <a:cs typeface="Arial" charset="0"/>
              </a:rPr>
              <a:t>Developing a Proposal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4000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4000" b="1" smtClean="0">
                <a:latin typeface="Arial" charset="0"/>
                <a:cs typeface="Arial" charset="0"/>
              </a:rPr>
              <a:t>		(Converting a Good Idea 	    	 into a Fundable Project)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FB39D7-B3FD-4ED4-89E0-50C4AA2360C3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4582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Arial" charset="0"/>
                <a:cs typeface="Arial" charset="0"/>
              </a:rPr>
              <a:t>Competitive proposals contain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Great idea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Well designed project developed around the idea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Convincing description of the project </a:t>
            </a:r>
          </a:p>
          <a:p>
            <a:pPr lvl="1" eaLnBrk="1" hangingPunct="1">
              <a:lnSpc>
                <a:spcPct val="90000"/>
              </a:lnSpc>
            </a:pPr>
            <a:endParaRPr lang="en-US" sz="14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Arial" charset="0"/>
                <a:cs typeface="Arial" charset="0"/>
              </a:rPr>
              <a:t>Non-competitive proposals lack one or more of these elements</a:t>
            </a:r>
          </a:p>
          <a:p>
            <a:pPr eaLnBrk="1" hangingPunct="1">
              <a:lnSpc>
                <a:spcPct val="90000"/>
              </a:lnSpc>
            </a:pPr>
            <a:endParaRPr lang="en-US" sz="16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Arial" charset="0"/>
                <a:cs typeface="Arial" charset="0"/>
              </a:rPr>
              <a:t>Workshop focus: Converting a good idea into a well designed project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>
                <a:latin typeface="Arial" charset="0"/>
                <a:cs typeface="Arial" charset="0"/>
              </a:rPr>
              <a:t>The “project development” phase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>
                <a:latin typeface="Arial" charset="0"/>
                <a:cs typeface="Arial" charset="0"/>
              </a:rPr>
              <a:t>Not the “idea generating” or “writing phases”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6457A1-C8D5-470A-A330-5287B9F1F833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153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Preliminary Comments</a:t>
            </a:r>
            <a:br>
              <a:rPr lang="en-US" sz="2600" i="1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Elements of a Competitive Proposal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b="1" smtClean="0">
                <a:latin typeface="Arial" charset="0"/>
                <a:cs typeface="Arial" charset="0"/>
              </a:rPr>
              <a:t>Goals and expected outcomes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b="1" smtClean="0">
                <a:latin typeface="Arial" charset="0"/>
                <a:cs typeface="Arial" charset="0"/>
              </a:rPr>
              <a:t>Rationale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b="1" smtClean="0">
                <a:latin typeface="Arial" charset="0"/>
                <a:cs typeface="Arial" charset="0"/>
              </a:rPr>
              <a:t>Introduction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b="1" smtClean="0">
                <a:latin typeface="Arial" charset="0"/>
                <a:cs typeface="Arial" charset="0"/>
              </a:rPr>
              <a:t>Background (prior work, theoretical basis)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b="1" smtClean="0">
                <a:latin typeface="Arial" charset="0"/>
                <a:cs typeface="Arial" charset="0"/>
              </a:rPr>
              <a:t>Justification (importance, impact, need)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b="1" smtClean="0">
                <a:latin typeface="Arial" charset="0"/>
                <a:cs typeface="Arial" charset="0"/>
              </a:rPr>
              <a:t>Project Plans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b="1" smtClean="0">
                <a:latin typeface="Arial" charset="0"/>
                <a:cs typeface="Arial" charset="0"/>
              </a:rPr>
              <a:t>Implementation plan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b="1" smtClean="0">
                <a:latin typeface="Arial" charset="0"/>
                <a:cs typeface="Arial" charset="0"/>
              </a:rPr>
              <a:t>Evaluation plan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b="1" smtClean="0">
                <a:latin typeface="Arial" charset="0"/>
                <a:cs typeface="Arial" charset="0"/>
              </a:rPr>
              <a:t>Management plan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b="1" smtClean="0">
                <a:latin typeface="Arial" charset="0"/>
                <a:cs typeface="Arial" charset="0"/>
              </a:rPr>
              <a:t>Dissemination plan</a:t>
            </a:r>
          </a:p>
          <a:p>
            <a:pPr lvl="1" eaLnBrk="1" hangingPunct="1">
              <a:lnSpc>
                <a:spcPct val="80000"/>
              </a:lnSpc>
            </a:pPr>
            <a:endParaRPr lang="en-US" sz="25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i="1" smtClean="0">
                <a:solidFill>
                  <a:srgbClr val="C00000"/>
                </a:solidFill>
                <a:latin typeface="Arial" charset="0"/>
                <a:cs typeface="Arial" charset="0"/>
              </a:rPr>
              <a:t>Note:  There are other organizations- may be stipulated by program solicitation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F35335-F24A-4E97-A1E7-655CB49E3B4C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Preliminary Comments</a:t>
            </a:r>
            <a:br>
              <a:rPr lang="en-US" sz="2600" i="1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Organization of a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  <a:cs typeface="Arial" charset="0"/>
              </a:rPr>
              <a:t>Think of the project as a single integrated entity, not a group of individual (independent) elements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600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b="1" smtClean="0">
                <a:latin typeface="Arial" charset="0"/>
                <a:cs typeface="Arial" charset="0"/>
              </a:rPr>
              <a:t>Design the project in an iterative process with “successive refinement”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Arial" charset="0"/>
              <a:cs typeface="Arial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471A0B-ACE3-4850-A2EE-4493A3AC9702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Preliminary Comments</a:t>
            </a:r>
            <a:br>
              <a:rPr lang="en-US" sz="2200" i="1" dirty="0" smtClean="0">
                <a:latin typeface="Arial" pitchFamily="34" charset="0"/>
                <a:cs typeface="Arial" pitchFamily="34" charset="0"/>
              </a:rPr>
            </a:br>
            <a:r>
              <a:rPr lang="en-US" sz="3800" dirty="0" smtClean="0">
                <a:latin typeface="Arial" pitchFamily="34" charset="0"/>
                <a:cs typeface="Arial" pitchFamily="34" charset="0"/>
              </a:rPr>
              <a:t>Project Development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73152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Most of the information presented in this workshop represents the presenter’s opinion and not an official NSF position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BA54D7-0AD9-47E0-B221-7F9AB9E7DB4F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Caution!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572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Arial" charset="0"/>
                <a:cs typeface="Arial" charset="0"/>
              </a:rPr>
              <a:t>Goals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Arial" charset="0"/>
                <a:cs typeface="Arial" charset="0"/>
              </a:rPr>
              <a:t>Expected Outcomes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Arial" charset="0"/>
                <a:cs typeface="Arial" charset="0"/>
              </a:rPr>
              <a:t>Background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Arial" charset="0"/>
                <a:cs typeface="Arial" charset="0"/>
              </a:rPr>
              <a:t>Justification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Arial" charset="0"/>
                <a:cs typeface="Arial" charset="0"/>
              </a:rPr>
              <a:t>Implementation plan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Arial" charset="0"/>
                <a:cs typeface="Arial" charset="0"/>
              </a:rPr>
              <a:t>Evaluation plan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Arial" charset="0"/>
                <a:cs typeface="Arial" charset="0"/>
              </a:rPr>
              <a:t>Management plan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Arial" charset="0"/>
                <a:cs typeface="Arial" charset="0"/>
              </a:rPr>
              <a:t>Dissemination plan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E3D57C-9F25-41F2-B9FB-8DA4CE2D6C69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Preliminary Comments</a:t>
            </a:r>
            <a:br>
              <a:rPr lang="en-US" sz="2200" i="1" dirty="0" smtClean="0">
                <a:latin typeface="Arial" pitchFamily="34" charset="0"/>
                <a:cs typeface="Arial" pitchFamily="34" charset="0"/>
              </a:rPr>
            </a:br>
            <a:r>
              <a:rPr lang="en-US" sz="3800" dirty="0" smtClean="0">
                <a:latin typeface="Arial" pitchFamily="34" charset="0"/>
                <a:cs typeface="Arial" pitchFamily="34" charset="0"/>
              </a:rPr>
              <a:t>Linear Model</a:t>
            </a:r>
          </a:p>
        </p:txBody>
      </p:sp>
      <p:grpSp>
        <p:nvGrpSpPr>
          <p:cNvPr id="27653" name="Group 31"/>
          <p:cNvGrpSpPr>
            <a:grpSpLocks/>
          </p:cNvGrpSpPr>
          <p:nvPr/>
        </p:nvGrpSpPr>
        <p:grpSpPr bwMode="auto">
          <a:xfrm>
            <a:off x="4800600" y="1905000"/>
            <a:ext cx="76200" cy="4038600"/>
            <a:chOff x="3024" y="1200"/>
            <a:chExt cx="48" cy="2544"/>
          </a:xfrm>
        </p:grpSpPr>
        <p:sp>
          <p:nvSpPr>
            <p:cNvPr id="27654" name="Line 4"/>
            <p:cNvSpPr>
              <a:spLocks noChangeShapeType="1"/>
            </p:cNvSpPr>
            <p:nvPr/>
          </p:nvSpPr>
          <p:spPr bwMode="auto">
            <a:xfrm>
              <a:off x="3024" y="1200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5" name="Line 5"/>
            <p:cNvSpPr>
              <a:spLocks noChangeShapeType="1"/>
            </p:cNvSpPr>
            <p:nvPr/>
          </p:nvSpPr>
          <p:spPr bwMode="auto">
            <a:xfrm>
              <a:off x="3024" y="1584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6" name="Line 6"/>
            <p:cNvSpPr>
              <a:spLocks noChangeShapeType="1"/>
            </p:cNvSpPr>
            <p:nvPr/>
          </p:nvSpPr>
          <p:spPr bwMode="auto">
            <a:xfrm>
              <a:off x="3072" y="1968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7" name="Line 7"/>
            <p:cNvSpPr>
              <a:spLocks noChangeShapeType="1"/>
            </p:cNvSpPr>
            <p:nvPr/>
          </p:nvSpPr>
          <p:spPr bwMode="auto">
            <a:xfrm>
              <a:off x="3072" y="2352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Line 8"/>
            <p:cNvSpPr>
              <a:spLocks noChangeShapeType="1"/>
            </p:cNvSpPr>
            <p:nvPr/>
          </p:nvSpPr>
          <p:spPr bwMode="auto">
            <a:xfrm>
              <a:off x="3072" y="2736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Line 9"/>
            <p:cNvSpPr>
              <a:spLocks noChangeShapeType="1"/>
            </p:cNvSpPr>
            <p:nvPr/>
          </p:nvSpPr>
          <p:spPr bwMode="auto">
            <a:xfrm>
              <a:off x="3072" y="3120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Line 10"/>
            <p:cNvSpPr>
              <a:spLocks noChangeShapeType="1"/>
            </p:cNvSpPr>
            <p:nvPr/>
          </p:nvSpPr>
          <p:spPr bwMode="auto">
            <a:xfrm>
              <a:off x="3072" y="3504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772400" cy="4953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smtClean="0">
                <a:latin typeface="Arial" charset="0"/>
                <a:cs typeface="Arial" charset="0"/>
              </a:rPr>
              <a:t>Goals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smtClean="0">
                <a:latin typeface="Arial" charset="0"/>
                <a:cs typeface="Arial" charset="0"/>
              </a:rPr>
              <a:t>Expected Outcomes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smtClean="0">
                <a:latin typeface="Arial" charset="0"/>
                <a:cs typeface="Arial" charset="0"/>
              </a:rPr>
              <a:t>Background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smtClean="0">
                <a:latin typeface="Arial" charset="0"/>
                <a:cs typeface="Arial" charset="0"/>
              </a:rPr>
              <a:t>Justification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smtClean="0">
                <a:latin typeface="Arial" charset="0"/>
                <a:cs typeface="Arial" charset="0"/>
              </a:rPr>
              <a:t>Implementation plan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smtClean="0">
                <a:latin typeface="Arial" charset="0"/>
                <a:cs typeface="Arial" charset="0"/>
              </a:rPr>
              <a:t>Evaluation plan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smtClean="0">
                <a:latin typeface="Arial" charset="0"/>
                <a:cs typeface="Arial" charset="0"/>
              </a:rPr>
              <a:t>Management plan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smtClean="0">
                <a:latin typeface="Arial" charset="0"/>
                <a:cs typeface="Arial" charset="0"/>
              </a:rPr>
              <a:t>Dissemination plan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latin typeface="Arial" charset="0"/>
              <a:cs typeface="Arial" charset="0"/>
            </a:endParaRP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5B1DD7-FE92-409C-96F2-28AEB493BE79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Preliminary Comments</a:t>
            </a:r>
            <a:br>
              <a:rPr lang="en-US" sz="2200" i="1" dirty="0" smtClean="0">
                <a:latin typeface="Arial" pitchFamily="34" charset="0"/>
                <a:cs typeface="Arial" pitchFamily="34" charset="0"/>
              </a:rPr>
            </a:br>
            <a:r>
              <a:rPr lang="en-US" sz="3800" dirty="0" smtClean="0">
                <a:latin typeface="Arial" pitchFamily="34" charset="0"/>
                <a:cs typeface="Arial" pitchFamily="34" charset="0"/>
              </a:rPr>
              <a:t>Iterative Model</a:t>
            </a:r>
          </a:p>
        </p:txBody>
      </p:sp>
      <p:sp>
        <p:nvSpPr>
          <p:cNvPr id="28677" name="Line 15"/>
          <p:cNvSpPr>
            <a:spLocks noChangeShapeType="1"/>
          </p:cNvSpPr>
          <p:nvPr/>
        </p:nvSpPr>
        <p:spPr bwMode="auto">
          <a:xfrm flipV="1">
            <a:off x="1752600" y="17526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678" name="Group 41"/>
          <p:cNvGrpSpPr>
            <a:grpSpLocks/>
          </p:cNvGrpSpPr>
          <p:nvPr/>
        </p:nvGrpSpPr>
        <p:grpSpPr bwMode="auto">
          <a:xfrm>
            <a:off x="1752600" y="1752600"/>
            <a:ext cx="3048000" cy="4267200"/>
            <a:chOff x="1104" y="1104"/>
            <a:chExt cx="1920" cy="2688"/>
          </a:xfrm>
        </p:grpSpPr>
        <p:sp>
          <p:nvSpPr>
            <p:cNvPr id="28679" name="Line 5"/>
            <p:cNvSpPr>
              <a:spLocks noChangeShapeType="1"/>
            </p:cNvSpPr>
            <p:nvPr/>
          </p:nvSpPr>
          <p:spPr bwMode="auto">
            <a:xfrm>
              <a:off x="2976" y="1104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Line 6"/>
            <p:cNvSpPr>
              <a:spLocks noChangeShapeType="1"/>
            </p:cNvSpPr>
            <p:nvPr/>
          </p:nvSpPr>
          <p:spPr bwMode="auto">
            <a:xfrm>
              <a:off x="2976" y="1488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Line 7"/>
            <p:cNvSpPr>
              <a:spLocks noChangeShapeType="1"/>
            </p:cNvSpPr>
            <p:nvPr/>
          </p:nvSpPr>
          <p:spPr bwMode="auto">
            <a:xfrm>
              <a:off x="3024" y="1824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Line 8"/>
            <p:cNvSpPr>
              <a:spLocks noChangeShapeType="1"/>
            </p:cNvSpPr>
            <p:nvPr/>
          </p:nvSpPr>
          <p:spPr bwMode="auto">
            <a:xfrm>
              <a:off x="3024" y="2208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9"/>
            <p:cNvSpPr>
              <a:spLocks noChangeShapeType="1"/>
            </p:cNvSpPr>
            <p:nvPr/>
          </p:nvSpPr>
          <p:spPr bwMode="auto">
            <a:xfrm>
              <a:off x="3024" y="2544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Line 10"/>
            <p:cNvSpPr>
              <a:spLocks noChangeShapeType="1"/>
            </p:cNvSpPr>
            <p:nvPr/>
          </p:nvSpPr>
          <p:spPr bwMode="auto">
            <a:xfrm>
              <a:off x="3024" y="2928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Line 11"/>
            <p:cNvSpPr>
              <a:spLocks noChangeShapeType="1"/>
            </p:cNvSpPr>
            <p:nvPr/>
          </p:nvSpPr>
          <p:spPr bwMode="auto">
            <a:xfrm>
              <a:off x="3024" y="3264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Line 14"/>
            <p:cNvSpPr>
              <a:spLocks noChangeShapeType="1"/>
            </p:cNvSpPr>
            <p:nvPr/>
          </p:nvSpPr>
          <p:spPr bwMode="auto">
            <a:xfrm>
              <a:off x="1248" y="3792"/>
              <a:ext cx="96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Line 16"/>
            <p:cNvSpPr>
              <a:spLocks noChangeShapeType="1"/>
            </p:cNvSpPr>
            <p:nvPr/>
          </p:nvSpPr>
          <p:spPr bwMode="auto">
            <a:xfrm>
              <a:off x="1104" y="1104"/>
              <a:ext cx="0" cy="26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Line 17"/>
            <p:cNvSpPr>
              <a:spLocks noChangeShapeType="1"/>
            </p:cNvSpPr>
            <p:nvPr/>
          </p:nvSpPr>
          <p:spPr bwMode="auto">
            <a:xfrm>
              <a:off x="1104" y="3792"/>
              <a:ext cx="11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Line 20"/>
            <p:cNvSpPr>
              <a:spLocks noChangeShapeType="1"/>
            </p:cNvSpPr>
            <p:nvPr/>
          </p:nvSpPr>
          <p:spPr bwMode="auto">
            <a:xfrm flipV="1">
              <a:off x="1440" y="2928"/>
              <a:ext cx="768" cy="1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Line 21"/>
            <p:cNvSpPr>
              <a:spLocks noChangeShapeType="1"/>
            </p:cNvSpPr>
            <p:nvPr/>
          </p:nvSpPr>
          <p:spPr bwMode="auto">
            <a:xfrm>
              <a:off x="1440" y="2928"/>
              <a:ext cx="0" cy="7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Line 22"/>
            <p:cNvSpPr>
              <a:spLocks noChangeShapeType="1"/>
            </p:cNvSpPr>
            <p:nvPr/>
          </p:nvSpPr>
          <p:spPr bwMode="auto">
            <a:xfrm>
              <a:off x="1440" y="3648"/>
              <a:ext cx="81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Line 24"/>
            <p:cNvSpPr>
              <a:spLocks noChangeShapeType="1"/>
            </p:cNvSpPr>
            <p:nvPr/>
          </p:nvSpPr>
          <p:spPr bwMode="auto">
            <a:xfrm flipV="1">
              <a:off x="1776" y="3168"/>
              <a:ext cx="480" cy="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Line 25"/>
            <p:cNvSpPr>
              <a:spLocks noChangeShapeType="1"/>
            </p:cNvSpPr>
            <p:nvPr/>
          </p:nvSpPr>
          <p:spPr bwMode="auto">
            <a:xfrm>
              <a:off x="1776" y="3168"/>
              <a:ext cx="0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Line 26"/>
            <p:cNvSpPr>
              <a:spLocks noChangeShapeType="1"/>
            </p:cNvSpPr>
            <p:nvPr/>
          </p:nvSpPr>
          <p:spPr bwMode="auto">
            <a:xfrm>
              <a:off x="1776" y="3456"/>
              <a:ext cx="43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695" name="Group 30"/>
            <p:cNvGrpSpPr>
              <a:grpSpLocks/>
            </p:cNvGrpSpPr>
            <p:nvPr/>
          </p:nvGrpSpPr>
          <p:grpSpPr bwMode="auto">
            <a:xfrm>
              <a:off x="1776" y="2208"/>
              <a:ext cx="96" cy="432"/>
              <a:chOff x="1824" y="2208"/>
              <a:chExt cx="96" cy="432"/>
            </a:xfrm>
          </p:grpSpPr>
          <p:sp>
            <p:nvSpPr>
              <p:cNvPr id="28702" name="Oval 27"/>
              <p:cNvSpPr>
                <a:spLocks noChangeArrowheads="1"/>
              </p:cNvSpPr>
              <p:nvPr/>
            </p:nvSpPr>
            <p:spPr bwMode="auto">
              <a:xfrm>
                <a:off x="1824" y="220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3" name="Oval 28"/>
              <p:cNvSpPr>
                <a:spLocks noChangeArrowheads="1"/>
              </p:cNvSpPr>
              <p:nvPr/>
            </p:nvSpPr>
            <p:spPr bwMode="auto">
              <a:xfrm>
                <a:off x="1824" y="235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4" name="Oval 29"/>
              <p:cNvSpPr>
                <a:spLocks noChangeArrowheads="1"/>
              </p:cNvSpPr>
              <p:nvPr/>
            </p:nvSpPr>
            <p:spPr bwMode="auto">
              <a:xfrm>
                <a:off x="1824" y="254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696" name="Line 32"/>
            <p:cNvSpPr>
              <a:spLocks noChangeShapeType="1"/>
            </p:cNvSpPr>
            <p:nvPr/>
          </p:nvSpPr>
          <p:spPr bwMode="auto">
            <a:xfrm flipV="1">
              <a:off x="1920" y="1296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7" name="Line 33"/>
            <p:cNvSpPr>
              <a:spLocks noChangeShapeType="1"/>
            </p:cNvSpPr>
            <p:nvPr/>
          </p:nvSpPr>
          <p:spPr bwMode="auto">
            <a:xfrm flipH="1">
              <a:off x="1920" y="1296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Line 34"/>
            <p:cNvSpPr>
              <a:spLocks noChangeShapeType="1"/>
            </p:cNvSpPr>
            <p:nvPr/>
          </p:nvSpPr>
          <p:spPr bwMode="auto">
            <a:xfrm>
              <a:off x="1907" y="1488"/>
              <a:ext cx="34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Line 36"/>
            <p:cNvSpPr>
              <a:spLocks noChangeShapeType="1"/>
            </p:cNvSpPr>
            <p:nvPr/>
          </p:nvSpPr>
          <p:spPr bwMode="auto">
            <a:xfrm flipV="1">
              <a:off x="1776" y="1200"/>
              <a:ext cx="480" cy="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Line 37"/>
            <p:cNvSpPr>
              <a:spLocks noChangeShapeType="1"/>
            </p:cNvSpPr>
            <p:nvPr/>
          </p:nvSpPr>
          <p:spPr bwMode="auto">
            <a:xfrm>
              <a:off x="1776" y="1200"/>
              <a:ext cx="0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Line 38"/>
            <p:cNvSpPr>
              <a:spLocks noChangeShapeType="1"/>
            </p:cNvSpPr>
            <p:nvPr/>
          </p:nvSpPr>
          <p:spPr bwMode="auto">
            <a:xfrm>
              <a:off x="1776" y="1728"/>
              <a:ext cx="4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4400" b="1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400" b="1" smtClean="0">
                <a:latin typeface="Arial" charset="0"/>
                <a:cs typeface="Arial" charset="0"/>
              </a:rPr>
              <a:t>Questions 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4400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“Hold-up your virtual hand” and you will be called upon after we unmute your mike.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336B74-4E94-4588-B4CB-08A9BF2E8FDD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b="1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4400" b="1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400" b="1" smtClean="0">
                <a:latin typeface="Arial" charset="0"/>
                <a:cs typeface="Arial" charset="0"/>
              </a:rPr>
              <a:t>Project Goals &amp; Expected Outcomes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EE28E1-8AE7-4591-B98A-43FDC90F887D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534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Arial" charset="0"/>
                <a:cs typeface="Arial" charset="0"/>
              </a:rPr>
              <a:t>Goals: define your ambition or intention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i="1" smtClean="0">
                <a:latin typeface="Arial" charset="0"/>
                <a:cs typeface="Arial" charset="0"/>
              </a:rPr>
              <a:t>What is your overall ambition?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i="1" smtClean="0">
                <a:latin typeface="Arial" charset="0"/>
                <a:cs typeface="Arial" charset="0"/>
              </a:rPr>
              <a:t>What do you hope to achieve?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i="1" smtClean="0">
                <a:latin typeface="Arial" charset="0"/>
                <a:cs typeface="Arial" charset="0"/>
              </a:rPr>
              <a:t>Goals provide overarching statements of project intention</a:t>
            </a:r>
          </a:p>
          <a:p>
            <a:pPr eaLnBrk="1" hangingPunct="1">
              <a:lnSpc>
                <a:spcPct val="90000"/>
              </a:lnSpc>
            </a:pPr>
            <a:r>
              <a:rPr lang="en-US" b="1" i="1" smtClean="0">
                <a:latin typeface="Arial" charset="0"/>
                <a:cs typeface="Arial" charset="0"/>
              </a:rPr>
              <a:t>Two types of goals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i="1" smtClean="0">
                <a:latin typeface="Arial" charset="0"/>
                <a:cs typeface="Arial" charset="0"/>
              </a:rPr>
              <a:t>“Project management” goals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i="1" smtClean="0">
                <a:latin typeface="Arial" charset="0"/>
                <a:cs typeface="Arial" charset="0"/>
              </a:rPr>
              <a:t>Start or complete some activity or product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i="1" smtClean="0">
                <a:latin typeface="Arial" charset="0"/>
                <a:cs typeface="Arial" charset="0"/>
              </a:rPr>
              <a:t>Student behavior goals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i="1" smtClean="0">
                <a:latin typeface="Arial" charset="0"/>
                <a:cs typeface="Arial" charset="0"/>
              </a:rPr>
              <a:t>Change the students’ knowledge, skills or attitudes</a:t>
            </a:r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endParaRPr lang="en-US" sz="800" b="1" i="1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1200" b="1" i="1" smtClean="0">
              <a:latin typeface="Arial" charset="0"/>
              <a:cs typeface="Arial" charset="0"/>
            </a:endParaRP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B250A5-D9AF-464E-A789-455A37672B8F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077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Project 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Arial" charset="0"/>
                <a:cs typeface="Arial" charset="0"/>
              </a:rPr>
              <a:t>Learning goals identify the intended change in knowledge, skills or attitudes</a:t>
            </a:r>
          </a:p>
          <a:p>
            <a:pPr eaLnBrk="1" hangingPunct="1">
              <a:lnSpc>
                <a:spcPct val="90000"/>
              </a:lnSpc>
            </a:pPr>
            <a:endParaRPr lang="en-US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Arial" charset="0"/>
                <a:cs typeface="Arial" charset="0"/>
              </a:rPr>
              <a:t>Expected measureable outcomes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latin typeface="Arial" charset="0"/>
                <a:cs typeface="Arial" charset="0"/>
              </a:rPr>
              <a:t>Identify the observable changes in behavior if goal is obtained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latin typeface="Arial" charset="0"/>
                <a:cs typeface="Arial" charset="0"/>
              </a:rPr>
              <a:t>One or more specific observable results for each goal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i="1" smtClean="0">
                <a:latin typeface="Arial" charset="0"/>
                <a:cs typeface="Arial" charset="0"/>
              </a:rPr>
              <a:t>How will achieving your “intention” reflect changes in student or faculty behavior?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i="1" smtClean="0">
                <a:latin typeface="Arial" charset="0"/>
                <a:cs typeface="Arial" charset="0"/>
              </a:rPr>
              <a:t>How will it change student learning or attitudes?  </a:t>
            </a:r>
            <a:endParaRPr lang="en-US" b="1" smtClean="0"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Project Expected Measurable Outcomes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458200" cy="5334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Within the context of the course</a:t>
            </a:r>
          </a:p>
          <a:p>
            <a:pPr marL="735012" indent="-533400" eaLnBrk="1" hangingPunct="1">
              <a:lnSpc>
                <a:spcPct val="90000"/>
              </a:lnSpc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Improve ability to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209675" lvl="1" indent="-53340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Describe or utilize course concepts</a:t>
            </a:r>
          </a:p>
          <a:p>
            <a:pPr marL="1209675" lvl="1" indent="-533400" eaLnBrk="1" hangingPunct="1">
              <a:lnSpc>
                <a:spcPct val="90000"/>
              </a:lnSpc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Solve textbook problems </a:t>
            </a:r>
          </a:p>
          <a:p>
            <a:pPr marL="1209675" lvl="1" indent="-533400" eaLnBrk="1" hangingPunct="1">
              <a:lnSpc>
                <a:spcPct val="90000"/>
              </a:lnSpc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Verbally explain solutions</a:t>
            </a:r>
          </a:p>
          <a:p>
            <a:pPr marL="1209675" lvl="1" indent="-533400" eaLnBrk="1" hangingPunct="1">
              <a:lnSpc>
                <a:spcPct val="90000"/>
              </a:lnSpc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Use a simulation or design tool</a:t>
            </a:r>
          </a:p>
          <a:p>
            <a:pPr marL="1209675" lvl="1" indent="-533400" eaLnBrk="1" hangingPunct="1">
              <a:lnSpc>
                <a:spcPct val="90000"/>
              </a:lnSpc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Use the 3-D visualization tool</a:t>
            </a:r>
          </a:p>
          <a:p>
            <a:pPr marL="1209675" lvl="1" indent="-533400" eaLnBrk="1" hangingPunct="1">
              <a:lnSpc>
                <a:spcPct val="90000"/>
              </a:lnSpc>
              <a:spcBef>
                <a:spcPct val="0"/>
              </a:spcBef>
              <a:defRPr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  <a:defRPr/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Beyond the context of the course</a:t>
            </a:r>
            <a:endParaRPr lang="en-US" sz="2400" b="1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735012" indent="-53340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Improve ability to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209675" lvl="1" indent="-53340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Extend course concepts to other areas</a:t>
            </a:r>
          </a:p>
          <a:p>
            <a:pPr marL="1209675" lvl="1" indent="-53340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Solve out-of-context problems </a:t>
            </a:r>
          </a:p>
          <a:p>
            <a:pPr marL="1209675" lvl="1" indent="-53340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Discuss technical issues</a:t>
            </a:r>
          </a:p>
          <a:p>
            <a:pPr marL="1209675" lvl="1" indent="-53340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Work effectively in teams</a:t>
            </a:r>
          </a:p>
          <a:p>
            <a:pPr marL="1209675" lvl="1" indent="-53340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Visualize 3-D models</a:t>
            </a:r>
          </a:p>
          <a:p>
            <a:pPr marL="1209675" lvl="1" indent="-53340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Exhibit critical thinking skills</a:t>
            </a:r>
          </a:p>
          <a:p>
            <a:pPr marL="1209675" lvl="1" indent="-533400" eaLnBrk="1" hangingPunct="1">
              <a:lnSpc>
                <a:spcPct val="90000"/>
              </a:lnSpc>
              <a:spcBef>
                <a:spcPct val="0"/>
              </a:spcBef>
              <a:defRPr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05303E-6F4F-406E-B4B4-B8F9EC0B7079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399" y="6350"/>
            <a:ext cx="7083425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PD’s Response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Goals for Cognitive Behavior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610600" cy="49530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Improve students’:</a:t>
            </a:r>
          </a:p>
          <a:p>
            <a:pPr marL="735012" indent="-533400" eaLnBrk="1" hangingPunct="1">
              <a:spcBef>
                <a:spcPct val="0"/>
              </a:spcBef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Self-confidence</a:t>
            </a:r>
          </a:p>
          <a:p>
            <a:pPr marL="735012" indent="-533400" eaLnBrk="1" hangingPunct="1">
              <a:spcBef>
                <a:spcPct val="0"/>
              </a:spcBef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Intellectual development </a:t>
            </a:r>
          </a:p>
          <a:p>
            <a:pPr marL="735012" indent="-533400" eaLnBrk="1" hangingPunct="1"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Interest in or attitude about engineering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2706DD-2781-4A36-9AF8-C1E0B65E6A54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239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PD’s Response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Goals for Affective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smtClean="0">
                <a:latin typeface="Arial" charset="0"/>
                <a:cs typeface="Arial" charset="0"/>
              </a:rPr>
              <a:t>Achieving  a cognitive or affective goal should change the way students behave and/or perform</a:t>
            </a:r>
          </a:p>
          <a:p>
            <a:pPr lvl="1"/>
            <a:r>
              <a:rPr lang="en-US" sz="2000" b="1" smtClean="0">
                <a:latin typeface="Arial" charset="0"/>
                <a:cs typeface="Arial" charset="0"/>
              </a:rPr>
              <a:t>They will demonstrate changes in their behavior reflecting changes in their knowledge, skills or attitudes</a:t>
            </a:r>
          </a:p>
          <a:p>
            <a:pPr lvl="1"/>
            <a:endParaRPr lang="en-US" sz="2000" b="1" smtClean="0">
              <a:latin typeface="Arial" charset="0"/>
              <a:cs typeface="Arial" charset="0"/>
            </a:endParaRPr>
          </a:p>
          <a:p>
            <a:r>
              <a:rPr lang="en-US" sz="2400" b="1" smtClean="0">
                <a:latin typeface="Arial" charset="0"/>
                <a:cs typeface="Arial" charset="0"/>
              </a:rPr>
              <a:t>Consider a room full of students where some had achieved the goal and some had not</a:t>
            </a:r>
          </a:p>
          <a:p>
            <a:pPr lvl="1"/>
            <a:r>
              <a:rPr lang="en-US" sz="2000" b="1" smtClean="0">
                <a:latin typeface="Arial" charset="0"/>
                <a:cs typeface="Arial" charset="0"/>
              </a:rPr>
              <a:t>How would you determine if a particular student achieved the learning goal?</a:t>
            </a:r>
          </a:p>
          <a:p>
            <a:pPr lvl="1"/>
            <a:r>
              <a:rPr lang="en-US" sz="2000" b="1" smtClean="0">
                <a:latin typeface="Arial" charset="0"/>
                <a:cs typeface="Arial" charset="0"/>
              </a:rPr>
              <a:t>What questions, activities, or tasks  would uncover these changes?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Expected Measureable Outcomes</a:t>
            </a:r>
            <a:endParaRPr lang="en-US" sz="32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010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Write one expected measurable outcome for each of the following goals: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Increase the students’ out-of-context problem solving skills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Improve the students’ attitude about engineering as a career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Tx/>
              <a:buAutoNum type="arabicPeriod"/>
              <a:defRPr/>
            </a:pPr>
            <a:endParaRPr lang="en-US" sz="105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Group Activity---- 6 min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Think individually -------- ~2 min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Share with a partner ----- ~2 min	   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Report in local group ---- ~2 min</a:t>
            </a:r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Watch time and reconvene after 6 min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Use THINK time to think – no discussion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Selected local facilitators will be asked to report to virtual group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D2B3E2-0EC0-4D0D-AD50-C8E44575ED78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Activity 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400" dirty="0" smtClean="0"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latin typeface="Arial" pitchFamily="34" charset="0"/>
                <a:cs typeface="Arial" pitchFamily="34" charset="0"/>
              </a:rPr>
              <a:t>Transforming Goals into Expected Outcomes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i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GOAL:</a:t>
            </a:r>
            <a:r>
              <a:rPr lang="en-US" sz="2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smtClean="0">
                <a:latin typeface="Arial" charset="0"/>
                <a:cs typeface="Arial" charset="0"/>
              </a:rPr>
              <a:t>Enable participants to prepare competitive proposals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u="sng" smtClean="0">
                <a:solidFill>
                  <a:srgbClr val="FF0000"/>
                </a:solidFill>
                <a:latin typeface="Arial" charset="0"/>
                <a:cs typeface="Arial" charset="0"/>
              </a:rPr>
              <a:t>OUTCOMES:</a:t>
            </a:r>
            <a:r>
              <a:rPr lang="en-US" sz="2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smtClean="0">
                <a:latin typeface="Arial" charset="0"/>
                <a:cs typeface="Arial" charset="0"/>
              </a:rPr>
              <a:t>Participants should be able to describe: </a:t>
            </a:r>
          </a:p>
          <a:p>
            <a:pPr lvl="1" eaLnBrk="1" hangingPunct="1"/>
            <a:r>
              <a:rPr lang="en-US" sz="2000" b="1" smtClean="0">
                <a:latin typeface="Arial" charset="0"/>
                <a:cs typeface="Arial" charset="0"/>
              </a:rPr>
              <a:t>Common proposal strengths and weaknesses</a:t>
            </a:r>
          </a:p>
          <a:p>
            <a:pPr lvl="1" eaLnBrk="1" hangingPunct="1"/>
            <a:r>
              <a:rPr lang="en-US" sz="2000" b="1" smtClean="0">
                <a:latin typeface="Arial" charset="0"/>
                <a:cs typeface="Arial" charset="0"/>
              </a:rPr>
              <a:t>Strategies for developing various aspects of the project/proposal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E2B07D-F20F-4FEC-8B4D-F5991724FCF1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Preliminary Comments</a:t>
            </a:r>
            <a:br>
              <a:rPr lang="en-US" sz="2600" i="1" dirty="0" smtClean="0">
                <a:latin typeface="Arial" pitchFamily="34" charset="0"/>
                <a:cs typeface="Arial" pitchFamily="34" charset="0"/>
              </a:rPr>
            </a:b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Workshop Goal &amp;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Expected Outcomes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" y="1295400"/>
            <a:ext cx="8001000" cy="5562600"/>
          </a:xfrm>
          <a:solidFill>
            <a:srgbClr val="FF66FF"/>
          </a:solidFill>
        </p:spPr>
        <p:txBody>
          <a:bodyPr/>
          <a:lstStyle/>
          <a:p>
            <a:pPr lvl="2" algn="ctr" eaLnBrk="1" hangingPunct="1">
              <a:buFont typeface="Wingdings" pitchFamily="2" charset="2"/>
              <a:buNone/>
            </a:pPr>
            <a:r>
              <a:rPr lang="en-US" sz="9600" b="1" smtClean="0">
                <a:solidFill>
                  <a:srgbClr val="00FF00"/>
                </a:solidFill>
                <a:latin typeface="Arial" charset="0"/>
                <a:cs typeface="Arial" charset="0"/>
              </a:rPr>
              <a:t>ONE Minute</a:t>
            </a:r>
            <a:r>
              <a:rPr lang="en-US" sz="9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4400" b="1" smtClean="0">
                <a:solidFill>
                  <a:srgbClr val="00FF00"/>
                </a:solidFill>
                <a:latin typeface="Arial" charset="0"/>
                <a:cs typeface="Arial" charset="0"/>
              </a:rPr>
              <a:t>Look at Chat Box to see if you will be asked to respond</a:t>
            </a:r>
          </a:p>
        </p:txBody>
      </p:sp>
      <p:sp>
        <p:nvSpPr>
          <p:cNvPr id="37891" name="Slide Number Placeholder 6"/>
          <p:cNvSpPr>
            <a:spLocks noGrp="1"/>
          </p:cNvSpPr>
          <p:nvPr>
            <p:ph type="sldNum" sz="quarter" idx="12"/>
          </p:nvPr>
        </p:nvSpPr>
        <p:spPr bwMode="auto">
          <a:solidFill>
            <a:srgbClr val="FF66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1753ED-C948-4719-924F-7F4D06FD290B}" type="slidenum">
              <a:rPr lang="en-US" smtClean="0"/>
              <a:pPr eaLnBrk="1" hangingPunct="1"/>
              <a:t>30</a:t>
            </a:fld>
            <a:endParaRPr lang="en-US" smtClean="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01000" cy="1020762"/>
          </a:xfrm>
          <a:solidFill>
            <a:srgbClr val="FF66FF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en-US" sz="21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400" dirty="0" smtClean="0"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latin typeface="Arial" pitchFamily="34" charset="0"/>
                <a:cs typeface="Arial" pitchFamily="34" charset="0"/>
              </a:rPr>
              <a:t>Transforming Goals into Expected Outcomes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458200" cy="4495800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i="1" smtClean="0">
                <a:latin typeface="Arial" charset="0"/>
                <a:cs typeface="Arial" charset="0"/>
              </a:rPr>
              <a:t>Problem solving</a:t>
            </a:r>
          </a:p>
          <a:p>
            <a:pPr marL="609600" indent="-609600"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sz="1800" b="1" i="1" smtClean="0">
                <a:latin typeface="Arial" charset="0"/>
                <a:cs typeface="Arial" charset="0"/>
              </a:rPr>
              <a:t>Students will be better able to </a:t>
            </a:r>
          </a:p>
          <a:p>
            <a:pPr marL="865188" lvl="1" indent="-609600"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sz="1800" b="1" i="1" smtClean="0">
                <a:latin typeface="Arial" charset="0"/>
                <a:cs typeface="Arial" charset="0"/>
              </a:rPr>
              <a:t>Draw a model, appropriate abstraction or representation</a:t>
            </a:r>
          </a:p>
          <a:p>
            <a:pPr marL="865188" lvl="1" indent="-609600"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sz="1800" b="1" i="1" smtClean="0">
                <a:latin typeface="Arial" charset="0"/>
                <a:cs typeface="Arial" charset="0"/>
              </a:rPr>
              <a:t>Identify the issues, variables, parameters, etc., in a problem</a:t>
            </a:r>
          </a:p>
          <a:p>
            <a:pPr marL="865188" lvl="1" indent="-609600"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sz="1800" b="1" i="1" smtClean="0">
                <a:latin typeface="Arial" charset="0"/>
                <a:cs typeface="Arial" charset="0"/>
              </a:rPr>
              <a:t>Identify and consider several alternate solution paths</a:t>
            </a:r>
          </a:p>
          <a:p>
            <a:pPr marL="865188" lvl="1" indent="-609600"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sz="1800" b="1" i="1" smtClean="0">
                <a:latin typeface="Arial" charset="0"/>
                <a:cs typeface="Arial" charset="0"/>
              </a:rPr>
              <a:t>Use an iterative process to try, test, and refine an approach</a:t>
            </a:r>
          </a:p>
          <a:p>
            <a:pPr marL="865188" lvl="1" indent="-609600"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sz="1800" b="1" i="1" smtClean="0">
                <a:latin typeface="Arial" charset="0"/>
                <a:cs typeface="Arial" charset="0"/>
              </a:rPr>
              <a:t>Communicate their solution and discuss its reasonableness</a:t>
            </a:r>
            <a:endParaRPr lang="en-US" sz="1800" b="1" smtClean="0">
              <a:latin typeface="Arial" charset="0"/>
              <a:cs typeface="Arial" charset="0"/>
            </a:endParaRPr>
          </a:p>
          <a:p>
            <a:pPr marL="609600" indent="-6096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sz="1800" b="1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609600" indent="-6096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i="1" smtClean="0">
                <a:latin typeface="Arial" charset="0"/>
                <a:cs typeface="Arial" charset="0"/>
              </a:rPr>
              <a:t>Attitude</a:t>
            </a:r>
          </a:p>
          <a:p>
            <a:pPr marL="609600" indent="-609600"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sz="1800" b="1" i="1" smtClean="0">
                <a:latin typeface="Arial" charset="0"/>
                <a:cs typeface="Arial" charset="0"/>
              </a:rPr>
              <a:t>Students will be better able to describe engineering as</a:t>
            </a:r>
          </a:p>
          <a:p>
            <a:pPr marL="865188" lvl="1" indent="-609600"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sz="1800" b="1" i="1" smtClean="0">
                <a:latin typeface="Arial" charset="0"/>
                <a:cs typeface="Arial" charset="0"/>
              </a:rPr>
              <a:t>An exciting career</a:t>
            </a:r>
          </a:p>
          <a:p>
            <a:pPr marL="865188" lvl="1" indent="-609600"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sz="1800" b="1" i="1" smtClean="0">
                <a:latin typeface="Arial" charset="0"/>
                <a:cs typeface="Arial" charset="0"/>
              </a:rPr>
              <a:t>A career that deals with the solution of real and important problems</a:t>
            </a:r>
          </a:p>
          <a:p>
            <a:pPr marL="609600" indent="-609600"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sz="1800" b="1" i="1" smtClean="0">
                <a:latin typeface="Arial" charset="0"/>
                <a:cs typeface="Arial" charset="0"/>
              </a:rPr>
              <a:t>Students will be better able to discuss the role of engineering in a current event</a:t>
            </a:r>
          </a:p>
          <a:p>
            <a:pPr marL="609600" indent="-609600"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sz="1800" b="1" i="1" smtClean="0">
                <a:latin typeface="Arial" charset="0"/>
                <a:cs typeface="Arial" charset="0"/>
              </a:rPr>
              <a:t>Students will take subsequent courses at a higher rate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677EEF-CE50-45B0-94B3-45A6A88CED2D}" type="slidenum">
              <a:rPr lang="en-US" smtClean="0"/>
              <a:pPr eaLnBrk="1" hangingPunct="1"/>
              <a:t>31</a:t>
            </a:fld>
            <a:endParaRPr lang="en-US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0104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PD’s Response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2600" i="1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Expected Outcomes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077200" cy="4530725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Arial" charset="0"/>
                <a:cs typeface="Arial" charset="0"/>
              </a:rPr>
              <a:t>Ultimately the goals and expected outcomes should convince the reader that the applicant has</a:t>
            </a:r>
          </a:p>
          <a:p>
            <a:pPr lvl="1" eaLnBrk="1" hangingPunct="1"/>
            <a:r>
              <a:rPr lang="en-US" b="1" smtClean="0">
                <a:latin typeface="Arial" charset="0"/>
                <a:cs typeface="Arial" charset="0"/>
              </a:rPr>
              <a:t>A clear understanding of what he or she is trying to achieve </a:t>
            </a:r>
          </a:p>
          <a:p>
            <a:pPr lvl="1" eaLnBrk="1" hangingPunct="1"/>
            <a:r>
              <a:rPr lang="en-US" b="1" smtClean="0">
                <a:latin typeface="Arial" charset="0"/>
                <a:cs typeface="Arial" charset="0"/>
              </a:rPr>
              <a:t>A clear understanding what he or she expects to observe when this is achieved</a:t>
            </a:r>
          </a:p>
          <a:p>
            <a:pPr eaLnBrk="1" hangingPunct="1"/>
            <a:endParaRPr lang="en-US" b="1" smtClean="0">
              <a:latin typeface="Arial" charset="0"/>
              <a:cs typeface="Arial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414903-A15A-442B-BEB9-074CB4140677}" type="slidenum">
              <a:rPr lang="en-US" smtClean="0"/>
              <a:pPr eaLnBrk="1" hangingPunct="1"/>
              <a:t>32</a:t>
            </a:fld>
            <a:endParaRPr lang="en-US" smtClean="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Overview </a:t>
            </a:r>
            <a:br>
              <a:rPr lang="en-US" sz="2000" i="1" dirty="0" smtClean="0">
                <a:latin typeface="Arial" pitchFamily="34" charset="0"/>
                <a:cs typeface="Arial" pitchFamily="34" charset="0"/>
              </a:rPr>
            </a:br>
            <a:r>
              <a:rPr lang="en-US" sz="3800" dirty="0" smtClean="0">
                <a:latin typeface="Arial" pitchFamily="34" charset="0"/>
                <a:cs typeface="Arial" pitchFamily="34" charset="0"/>
              </a:rPr>
              <a:t>Goals and Expected Outcomes</a:t>
            </a:r>
            <a:endParaRPr lang="en-US" sz="3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4400" b="1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400" b="1" smtClean="0">
                <a:latin typeface="Arial" charset="0"/>
                <a:cs typeface="Arial" charset="0"/>
              </a:rPr>
              <a:t>Questions 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4400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“Hold-up your virtual hand” and you will be called upon after we unmute your mike.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4400" b="1" smtClean="0">
              <a:latin typeface="Arial" charset="0"/>
              <a:cs typeface="Arial" charset="0"/>
            </a:endParaRP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B55D2-F813-428E-B214-3EABAAA53DBB}" type="slidenum">
              <a:rPr lang="en-US" smtClean="0"/>
              <a:pPr eaLnBrk="1" hangingPunct="1"/>
              <a:t>33</a:t>
            </a:fld>
            <a:endParaRPr lang="en-US" smtClean="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10500" b="1" smtClean="0">
                <a:latin typeface="Arial" charset="0"/>
                <a:cs typeface="Arial" charset="0"/>
              </a:rPr>
              <a:t>BREAK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7100" b="1" smtClean="0">
                <a:latin typeface="Arial" charset="0"/>
                <a:cs typeface="Arial" charset="0"/>
              </a:rPr>
              <a:t>15 min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7100" b="1" smtClean="0">
              <a:latin typeface="Arial" charset="0"/>
              <a:cs typeface="Arial" charset="0"/>
            </a:endParaRP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7BF3B-39AC-4A7E-A1DB-948996734A97}" type="slidenum">
              <a:rPr lang="en-US" smtClean="0"/>
              <a:pPr eaLnBrk="1" hangingPunct="1"/>
              <a:t>34</a:t>
            </a:fld>
            <a:endParaRPr lang="en-US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4841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3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8686800" cy="6007100"/>
          </a:xfrm>
          <a:solidFill>
            <a:srgbClr val="FF66FF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10500" b="1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10500" b="1" smtClean="0">
                <a:latin typeface="Arial" charset="0"/>
                <a:cs typeface="Arial" charset="0"/>
              </a:rPr>
              <a:t>BREAK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7100" b="1" smtClean="0">
                <a:latin typeface="Arial" charset="0"/>
                <a:cs typeface="Arial" charset="0"/>
              </a:rPr>
              <a:t>1 min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AB0463-7BA8-41BF-8D32-CF7BF2958463}" type="slidenum">
              <a:rPr lang="en-US" smtClean="0"/>
              <a:pPr eaLnBrk="1" hangingPunct="1"/>
              <a:t>35</a:t>
            </a:fld>
            <a:endParaRPr lang="en-US" smtClean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4841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3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400" b="1" smtClean="0">
                <a:latin typeface="Arial" charset="0"/>
                <a:cs typeface="Arial" charset="0"/>
              </a:rPr>
              <a:t>Project Rationale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EA7307-06A8-4873-89E0-8DF1D569BDDD}" type="slidenum">
              <a:rPr lang="en-US" smtClean="0"/>
              <a:pPr eaLnBrk="1" hangingPunct="1"/>
              <a:t>36</a:t>
            </a:fld>
            <a:endParaRPr lang="en-US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620000" cy="4191000"/>
          </a:xfrm>
        </p:spPr>
        <p:txBody>
          <a:bodyPr/>
          <a:lstStyle/>
          <a:p>
            <a:pPr eaLnBrk="1" hangingPunct="1"/>
            <a:r>
              <a:rPr lang="en-US" sz="2600" b="1" smtClean="0">
                <a:latin typeface="Arial" charset="0"/>
                <a:cs typeface="Arial" charset="0"/>
              </a:rPr>
              <a:t>Rationale provides the context for the project</a:t>
            </a:r>
          </a:p>
          <a:p>
            <a:pPr eaLnBrk="1" hangingPunct="1">
              <a:buFont typeface="Wingdings" pitchFamily="2" charset="2"/>
              <a:buNone/>
            </a:pPr>
            <a:endParaRPr lang="en-US" sz="2600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600" b="1" smtClean="0">
                <a:latin typeface="Arial" charset="0"/>
                <a:cs typeface="Arial" charset="0"/>
              </a:rPr>
              <a:t>It provides </a:t>
            </a:r>
          </a:p>
          <a:p>
            <a:pPr lvl="1" eaLnBrk="1" hangingPunct="1"/>
            <a:r>
              <a:rPr lang="en-US" sz="2400" b="1" smtClean="0">
                <a:latin typeface="Arial" charset="0"/>
                <a:cs typeface="Arial" charset="0"/>
              </a:rPr>
              <a:t>Background</a:t>
            </a:r>
          </a:p>
          <a:p>
            <a:pPr lvl="1" eaLnBrk="1" hangingPunct="1"/>
            <a:r>
              <a:rPr lang="en-US" sz="2400" b="1" smtClean="0">
                <a:latin typeface="Arial" charset="0"/>
                <a:cs typeface="Arial" charset="0"/>
              </a:rPr>
              <a:t>Justification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b="1" smtClean="0">
                <a:latin typeface="Arial" charset="0"/>
                <a:cs typeface="Arial" charset="0"/>
              </a:rPr>
              <a:t>Connects the “</a:t>
            </a:r>
            <a:r>
              <a:rPr lang="en-US" sz="2400" b="1" i="1" smtClean="0">
                <a:latin typeface="Arial" charset="0"/>
                <a:cs typeface="Arial" charset="0"/>
              </a:rPr>
              <a:t>Statement of Goals and Expected Outcomes</a:t>
            </a:r>
            <a:r>
              <a:rPr lang="en-US" sz="2400" b="1" smtClean="0">
                <a:latin typeface="Arial" charset="0"/>
                <a:cs typeface="Arial" charset="0"/>
              </a:rPr>
              <a:t>” to the “</a:t>
            </a:r>
            <a:r>
              <a:rPr lang="en-US" sz="2400" b="1" i="1" smtClean="0">
                <a:latin typeface="Arial" charset="0"/>
                <a:cs typeface="Arial" charset="0"/>
              </a:rPr>
              <a:t>Project Plan”</a:t>
            </a:r>
            <a:endParaRPr lang="en-US" sz="2400" b="1" smtClean="0">
              <a:latin typeface="Arial" charset="0"/>
              <a:cs typeface="Arial" charset="0"/>
            </a:endParaRP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D71E9A-7227-4F3D-9EA0-13156EC1B6BC}" type="slidenum">
              <a:rPr lang="en-US" smtClean="0"/>
              <a:pPr eaLnBrk="1" hangingPunct="1"/>
              <a:t>37</a:t>
            </a:fld>
            <a:endParaRPr lang="en-US" smtClean="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600" dirty="0" smtClean="0">
                <a:latin typeface="Arial" pitchFamily="34" charset="0"/>
                <a:cs typeface="Arial" pitchFamily="34" charset="0"/>
              </a:rPr>
              <a:t>Project Rationale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List facets that should be explored in developing the rationale for a project (</a:t>
            </a:r>
            <a:r>
              <a:rPr lang="en-US" sz="2400" b="1" i="1" smtClean="0">
                <a:latin typeface="Arial" charset="0"/>
                <a:cs typeface="Arial" charset="0"/>
              </a:rPr>
              <a:t>Describe prior work</a:t>
            </a:r>
            <a:r>
              <a:rPr lang="en-US" sz="2400" b="1" smtClean="0">
                <a:latin typeface="Arial" charset="0"/>
                <a:cs typeface="Arial" charset="0"/>
              </a:rPr>
              <a:t>)</a:t>
            </a:r>
          </a:p>
          <a:p>
            <a:pPr eaLnBrk="1" hangingPunct="1"/>
            <a:endParaRPr lang="en-US" sz="2400" b="1" i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b="1" i="1" smtClean="0">
                <a:latin typeface="Arial" charset="0"/>
                <a:cs typeface="Arial" charset="0"/>
              </a:rPr>
              <a:t>Group Activity ---- 6 min</a:t>
            </a:r>
          </a:p>
          <a:p>
            <a:pPr lvl="1" eaLnBrk="1" hangingPunct="1"/>
            <a:r>
              <a:rPr lang="en-US" sz="2200" b="1" i="1" smtClean="0">
                <a:latin typeface="Arial" charset="0"/>
                <a:cs typeface="Arial" charset="0"/>
              </a:rPr>
              <a:t>Think individually -------- ~2 min</a:t>
            </a:r>
          </a:p>
          <a:p>
            <a:pPr lvl="1" eaLnBrk="1" hangingPunct="1"/>
            <a:r>
              <a:rPr lang="en-US" sz="2200" b="1" i="1" smtClean="0">
                <a:latin typeface="Arial" charset="0"/>
                <a:cs typeface="Arial" charset="0"/>
              </a:rPr>
              <a:t>Share with a partner ----- ~2 min	      </a:t>
            </a:r>
          </a:p>
          <a:p>
            <a:pPr lvl="1" eaLnBrk="1" hangingPunct="1"/>
            <a:r>
              <a:rPr lang="en-US" sz="2200" b="1" i="1" smtClean="0">
                <a:latin typeface="Arial" charset="0"/>
                <a:cs typeface="Arial" charset="0"/>
              </a:rPr>
              <a:t>Report in local group ---- ~2 min</a:t>
            </a:r>
          </a:p>
          <a:p>
            <a:pPr eaLnBrk="1" hangingPunct="1"/>
            <a:r>
              <a:rPr lang="en-US" sz="2400" b="1" i="1" smtClean="0">
                <a:latin typeface="Arial" charset="0"/>
                <a:cs typeface="Arial" charset="0"/>
              </a:rPr>
              <a:t>Watch time and reconvene after 6 min</a:t>
            </a:r>
          </a:p>
          <a:p>
            <a:pPr eaLnBrk="1" hangingPunct="1"/>
            <a:r>
              <a:rPr lang="en-US" sz="2400" b="1" i="1" smtClean="0">
                <a:latin typeface="Arial" charset="0"/>
                <a:cs typeface="Arial" charset="0"/>
              </a:rPr>
              <a:t>Use THINK time to think – no discussion</a:t>
            </a:r>
          </a:p>
          <a:p>
            <a:pPr eaLnBrk="1" hangingPunct="1"/>
            <a:r>
              <a:rPr lang="en-US" sz="2400" b="1" i="1" smtClean="0">
                <a:latin typeface="Arial" charset="0"/>
                <a:cs typeface="Arial" charset="0"/>
              </a:rPr>
              <a:t>Selected local facilitators  will be asked to report to virtual group</a:t>
            </a:r>
            <a:endParaRPr lang="en-US" sz="2400" b="1" i="1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FC16B8-CD1B-40A2-A232-507FF13ED68A}" type="slidenum">
              <a:rPr lang="en-US" smtClean="0"/>
              <a:pPr eaLnBrk="1" hangingPunct="1"/>
              <a:t>38</a:t>
            </a:fld>
            <a:endParaRPr lang="en-US" smtClean="0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Activity </a:t>
            </a:r>
            <a:br>
              <a:rPr lang="en-US" sz="2000" i="1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Developing the Project’s Rationale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" y="1295400"/>
            <a:ext cx="8001000" cy="5257800"/>
          </a:xfrm>
          <a:solidFill>
            <a:srgbClr val="FF66FF"/>
          </a:solidFill>
        </p:spPr>
        <p:txBody>
          <a:bodyPr/>
          <a:lstStyle/>
          <a:p>
            <a:pPr lvl="2" algn="ctr" eaLnBrk="1" hangingPunct="1">
              <a:buFont typeface="Wingdings" pitchFamily="2" charset="2"/>
              <a:buNone/>
            </a:pPr>
            <a:r>
              <a:rPr lang="en-US" sz="9600" b="1" smtClean="0">
                <a:solidFill>
                  <a:srgbClr val="00FF00"/>
                </a:solidFill>
                <a:latin typeface="Arial" charset="0"/>
                <a:cs typeface="Arial" charset="0"/>
              </a:rPr>
              <a:t>ONE Minute</a:t>
            </a:r>
            <a:r>
              <a:rPr lang="en-US" sz="9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4000" b="1" smtClean="0">
                <a:solidFill>
                  <a:srgbClr val="00FF00"/>
                </a:solidFill>
                <a:latin typeface="Arial" charset="0"/>
                <a:cs typeface="Arial" charset="0"/>
              </a:rPr>
              <a:t>Look at Chat Box to see if you will be asked to respond</a:t>
            </a:r>
          </a:p>
        </p:txBody>
      </p:sp>
      <p:sp>
        <p:nvSpPr>
          <p:cNvPr id="47107" name="Slide Number Placeholder 6"/>
          <p:cNvSpPr>
            <a:spLocks noGrp="1"/>
          </p:cNvSpPr>
          <p:nvPr>
            <p:ph type="sldNum" sz="quarter" idx="12"/>
          </p:nvPr>
        </p:nvSpPr>
        <p:spPr bwMode="auto">
          <a:solidFill>
            <a:srgbClr val="FF66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E3A4CA-8E18-4B7C-958A-29D4C496E52C}" type="slidenum">
              <a:rPr lang="en-US" smtClean="0"/>
              <a:pPr eaLnBrk="1" hangingPunct="1"/>
              <a:t>39</a:t>
            </a:fld>
            <a:endParaRPr lang="en-US" smtClean="0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1143000"/>
          </a:xfrm>
          <a:solidFill>
            <a:srgbClr val="FF66FF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i="1" dirty="0" smtClean="0">
                <a:latin typeface="Arial" pitchFamily="34" charset="0"/>
                <a:cs typeface="Arial" pitchFamily="34" charset="0"/>
              </a:rPr>
            </a:b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Developing the Project’s Rationale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Introduction</a:t>
            </a:r>
          </a:p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Common Strengths and Weaknesses</a:t>
            </a:r>
          </a:p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Developing a Proposal</a:t>
            </a:r>
          </a:p>
          <a:p>
            <a:pPr lvl="1" eaLnBrk="1" hangingPunct="1"/>
            <a:r>
              <a:rPr lang="en-US" sz="2000" b="1" smtClean="0">
                <a:latin typeface="Arial" charset="0"/>
                <a:cs typeface="Arial" charset="0"/>
              </a:rPr>
              <a:t>Goals and Expected Outcomes</a:t>
            </a:r>
          </a:p>
          <a:p>
            <a:pPr lvl="1" eaLnBrk="1" hangingPunct="1"/>
            <a:r>
              <a:rPr lang="en-US" sz="2000" b="1" smtClean="0">
                <a:latin typeface="Arial" charset="0"/>
                <a:cs typeface="Arial" charset="0"/>
              </a:rPr>
              <a:t>Rationale</a:t>
            </a:r>
          </a:p>
          <a:p>
            <a:pPr lvl="1" eaLnBrk="1" hangingPunct="1"/>
            <a:r>
              <a:rPr lang="en-US" sz="2000" b="1" smtClean="0">
                <a:latin typeface="Arial" charset="0"/>
                <a:cs typeface="Arial" charset="0"/>
              </a:rPr>
              <a:t>Project Plans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006E79-A625-4BA6-A34D-4D01097610B8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Workshop Topics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648200"/>
          </a:xfrm>
        </p:spPr>
        <p:txBody>
          <a:bodyPr/>
          <a:lstStyle/>
          <a:p>
            <a:pPr eaLnBrk="1" hangingPunct="1"/>
            <a:r>
              <a:rPr lang="en-US" sz="2400" b="1" smtClean="0">
                <a:latin typeface="Arial" charset="0"/>
                <a:cs typeface="Arial" charset="0"/>
              </a:rPr>
              <a:t>Collect and analyze information, data, evidence</a:t>
            </a:r>
          </a:p>
          <a:p>
            <a:pPr eaLnBrk="1" hangingPunct="1"/>
            <a:endParaRPr lang="en-US" sz="2400" b="1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sz="2400" b="1" smtClean="0">
                <a:latin typeface="Arial" charset="0"/>
                <a:cs typeface="Arial" charset="0"/>
              </a:rPr>
              <a:t>The importance of the problem </a:t>
            </a:r>
          </a:p>
          <a:p>
            <a:pPr lvl="2" eaLnBrk="1" hangingPunct="1"/>
            <a:r>
              <a:rPr lang="en-US" sz="2200" b="1" smtClean="0">
                <a:latin typeface="Arial" charset="0"/>
                <a:cs typeface="Arial" charset="0"/>
              </a:rPr>
              <a:t>Incorporates new disciplinary knowledge</a:t>
            </a:r>
          </a:p>
          <a:p>
            <a:pPr lvl="2" eaLnBrk="1" hangingPunct="1"/>
            <a:r>
              <a:rPr lang="en-US" sz="2200" b="1" smtClean="0">
                <a:latin typeface="Arial" charset="0"/>
                <a:cs typeface="Arial" charset="0"/>
              </a:rPr>
              <a:t>Addresses an emerging area or known problem</a:t>
            </a:r>
          </a:p>
          <a:p>
            <a:pPr lvl="2" eaLnBrk="1" hangingPunct="1"/>
            <a:r>
              <a:rPr lang="en-US" sz="2200" b="1" smtClean="0">
                <a:latin typeface="Arial" charset="0"/>
                <a:cs typeface="Arial" charset="0"/>
              </a:rPr>
              <a:t>Meets an industry need</a:t>
            </a:r>
          </a:p>
          <a:p>
            <a:pPr lvl="2" eaLnBrk="1" hangingPunct="1"/>
            <a:endParaRPr lang="en-US" sz="2200" b="1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sz="2400" b="1" smtClean="0">
                <a:latin typeface="Arial" charset="0"/>
                <a:cs typeface="Arial" charset="0"/>
              </a:rPr>
              <a:t>The potential impact of the work </a:t>
            </a:r>
          </a:p>
          <a:p>
            <a:pPr lvl="2" eaLnBrk="1" hangingPunct="1"/>
            <a:r>
              <a:rPr lang="en-US" sz="2200" b="1" smtClean="0">
                <a:latin typeface="Arial" charset="0"/>
                <a:cs typeface="Arial" charset="0"/>
              </a:rPr>
              <a:t>Number of students</a:t>
            </a:r>
          </a:p>
          <a:p>
            <a:pPr lvl="2" eaLnBrk="1" hangingPunct="1"/>
            <a:r>
              <a:rPr lang="en-US" sz="2200" b="1" smtClean="0">
                <a:latin typeface="Arial" charset="0"/>
                <a:cs typeface="Arial" charset="0"/>
              </a:rPr>
              <a:t>Transportable to a large number of institutions</a:t>
            </a:r>
          </a:p>
          <a:p>
            <a:pPr lvl="2" eaLnBrk="1" hangingPunct="1"/>
            <a:r>
              <a:rPr lang="en-US" sz="2200" b="1" smtClean="0">
                <a:latin typeface="Arial" charset="0"/>
                <a:cs typeface="Arial" charset="0"/>
              </a:rPr>
              <a:t>Serves as model for other areas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105646-B9F7-4712-AF73-768E00E1CB2C}" type="slidenum">
              <a:rPr lang="en-US" smtClean="0"/>
              <a:pPr eaLnBrk="1" hangingPunct="1"/>
              <a:t>40</a:t>
            </a:fld>
            <a:endParaRPr lang="en-US" smtClean="0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82575"/>
            <a:ext cx="7165975" cy="8905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PD’s Response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Developing the Rationale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458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Arial" charset="0"/>
                <a:cs typeface="Arial" charset="0"/>
              </a:rPr>
              <a:t>Collect information, data, evidence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Prior work by others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b="1" smtClean="0">
                <a:latin typeface="Arial" charset="0"/>
                <a:cs typeface="Arial" charset="0"/>
              </a:rPr>
              <a:t>Referenced to the literature</a:t>
            </a:r>
          </a:p>
          <a:p>
            <a:pPr lvl="2" eaLnBrk="1" hangingPunct="1">
              <a:lnSpc>
                <a:spcPct val="90000"/>
              </a:lnSpc>
            </a:pPr>
            <a:endParaRPr lang="en-US" sz="1800" b="1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Prior work by applicant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b="1" smtClean="0">
                <a:latin typeface="Arial" charset="0"/>
                <a:cs typeface="Arial" charset="0"/>
              </a:rPr>
              <a:t>Preliminary data</a:t>
            </a:r>
          </a:p>
          <a:p>
            <a:pPr lvl="2" eaLnBrk="1" hangingPunct="1">
              <a:lnSpc>
                <a:spcPct val="90000"/>
              </a:lnSpc>
            </a:pPr>
            <a:endParaRPr lang="en-US" sz="1800" b="1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Relevant theory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smtClean="0">
                <a:latin typeface="Arial" charset="0"/>
                <a:cs typeface="Arial" charset="0"/>
              </a:rPr>
              <a:t>Referenced to the literature</a:t>
            </a:r>
          </a:p>
          <a:p>
            <a:pPr lvl="2" eaLnBrk="1" hangingPunct="1">
              <a:lnSpc>
                <a:spcPct val="90000"/>
              </a:lnSpc>
            </a:pPr>
            <a:endParaRPr lang="en-US" b="1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Potential contributions to teaching &amp; learning knowledge base</a:t>
            </a:r>
          </a:p>
          <a:p>
            <a:pPr lvl="1" eaLnBrk="1" hangingPunct="1">
              <a:lnSpc>
                <a:spcPct val="90000"/>
              </a:lnSpc>
            </a:pPr>
            <a:endParaRPr lang="en-US" sz="2000" b="1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Potential problems, limitations, alternate approaches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637321-F812-4FC6-A049-5F8801E4F45C}" type="slidenum">
              <a:rPr lang="en-US" smtClean="0"/>
              <a:pPr eaLnBrk="1" hangingPunct="1"/>
              <a:t>41</a:t>
            </a:fld>
            <a:endParaRPr lang="en-US" smtClean="0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2575"/>
            <a:ext cx="7696200" cy="8905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PD’s Response</a:t>
            </a:r>
            <a:b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Developing the Rationale</a:t>
            </a:r>
            <a:r>
              <a:rPr lang="en-US" sz="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648200"/>
          </a:xfrm>
        </p:spPr>
        <p:txBody>
          <a:bodyPr/>
          <a:lstStyle/>
          <a:p>
            <a:pPr eaLnBrk="1" hangingPunct="1"/>
            <a:r>
              <a:rPr lang="en-US" sz="2400" b="1" smtClean="0">
                <a:latin typeface="Arial" charset="0"/>
                <a:cs typeface="Arial" charset="0"/>
              </a:rPr>
              <a:t>Consider both intellectual aspects and broader impacts as rationale is developed</a:t>
            </a:r>
          </a:p>
          <a:p>
            <a:pPr eaLnBrk="1" hangingPunct="1"/>
            <a:endParaRPr lang="en-US" sz="2200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b="1" smtClean="0">
                <a:latin typeface="Arial" charset="0"/>
                <a:cs typeface="Arial" charset="0"/>
              </a:rPr>
              <a:t>Make sure project is consistent with solicitation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893105-EC56-4E0D-B908-FA73FC522097}" type="slidenum">
              <a:rPr lang="en-US" smtClean="0"/>
              <a:pPr eaLnBrk="1" hangingPunct="1"/>
              <a:t>42</a:t>
            </a:fld>
            <a:endParaRPr lang="en-US" smtClean="0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2575"/>
            <a:ext cx="7696200" cy="8905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PD’s Response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Developing the Rationale</a:t>
            </a:r>
            <a:r>
              <a:rPr lang="en-US" sz="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latin typeface="Arial" charset="0"/>
                <a:cs typeface="Arial" charset="0"/>
              </a:rPr>
              <a:t>Ultimately the rationale should convince the reader that the applicant</a:t>
            </a:r>
          </a:p>
          <a:p>
            <a:pPr eaLnBrk="1" hangingPunct="1"/>
            <a:endParaRPr lang="en-US" sz="2400" b="1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sz="2200" b="1" smtClean="0">
                <a:latin typeface="Arial" charset="0"/>
                <a:cs typeface="Arial" charset="0"/>
              </a:rPr>
              <a:t>Has identified an important, big-impact problem</a:t>
            </a:r>
          </a:p>
          <a:p>
            <a:pPr lvl="1" eaLnBrk="1" hangingPunct="1"/>
            <a:endParaRPr lang="en-US" sz="2200" b="1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sz="2200" b="1" smtClean="0">
                <a:latin typeface="Arial" charset="0"/>
                <a:cs typeface="Arial" charset="0"/>
              </a:rPr>
              <a:t>Understands the problem and the prior work</a:t>
            </a:r>
          </a:p>
          <a:p>
            <a:pPr lvl="1" eaLnBrk="1" hangingPunct="1"/>
            <a:endParaRPr lang="en-US" sz="2200" b="1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sz="2200" b="1" smtClean="0">
                <a:latin typeface="Arial" charset="0"/>
                <a:cs typeface="Arial" charset="0"/>
              </a:rPr>
              <a:t>Has thought seriously about broader impacts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1F7A34-2214-4271-8A3E-1AA7520D81DD}" type="slidenum">
              <a:rPr lang="en-US" smtClean="0"/>
              <a:pPr eaLnBrk="1" hangingPunct="1"/>
              <a:t>43</a:t>
            </a:fld>
            <a:endParaRPr lang="en-US" smtClean="0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Overview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Project Rationale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4400" b="1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400" b="1" smtClean="0">
                <a:latin typeface="Arial" charset="0"/>
                <a:cs typeface="Arial" charset="0"/>
              </a:rPr>
              <a:t>Questions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4400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“Hold-up your virtual hand” and you will be called upon after we unmute your mike.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4400" b="1" smtClean="0">
              <a:latin typeface="Arial" charset="0"/>
              <a:cs typeface="Arial" charset="0"/>
            </a:endParaRP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A5B52B-EA63-4F64-8138-CAB4F8C1DF9A}" type="slidenum">
              <a:rPr lang="en-US" smtClean="0"/>
              <a:pPr eaLnBrk="1" hangingPunct="1"/>
              <a:t>44</a:t>
            </a:fld>
            <a:endParaRPr lang="en-US" smtClean="0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800" b="1" smtClean="0">
                <a:latin typeface="Arial" charset="0"/>
                <a:cs typeface="Arial" charset="0"/>
              </a:rPr>
              <a:t>Project Plans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6244AB-6AE6-44F0-A42B-129890B83569}" type="slidenum">
              <a:rPr lang="en-US" smtClean="0"/>
              <a:pPr eaLnBrk="1" hangingPunct="1"/>
              <a:t>45</a:t>
            </a:fld>
            <a:endParaRPr lang="en-US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i="1" smtClean="0">
                <a:latin typeface="Arial" charset="0"/>
                <a:cs typeface="Arial" charset="0"/>
              </a:rPr>
              <a:t>What should be included in the project plans?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400" b="1" i="1" smtClean="0">
                <a:latin typeface="Arial" charset="0"/>
                <a:cs typeface="Arial" charset="0"/>
              </a:rPr>
              <a:t>(think in terms of how, what , who, when and where)</a:t>
            </a:r>
          </a:p>
          <a:p>
            <a:pPr eaLnBrk="1" hangingPunct="1"/>
            <a:endParaRPr lang="en-US" sz="700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b="1" i="1" smtClean="0">
                <a:latin typeface="Arial" charset="0"/>
                <a:cs typeface="Arial" charset="0"/>
              </a:rPr>
              <a:t>Group Activity ---- 6 min</a:t>
            </a:r>
          </a:p>
          <a:p>
            <a:pPr lvl="1" eaLnBrk="1" hangingPunct="1"/>
            <a:r>
              <a:rPr lang="en-US" sz="2200" b="1" i="1" smtClean="0">
                <a:latin typeface="Arial" charset="0"/>
                <a:cs typeface="Arial" charset="0"/>
              </a:rPr>
              <a:t>Think individually -------- ~2 min</a:t>
            </a:r>
          </a:p>
          <a:p>
            <a:pPr lvl="1" eaLnBrk="1" hangingPunct="1"/>
            <a:r>
              <a:rPr lang="en-US" sz="2200" b="1" i="1" smtClean="0">
                <a:latin typeface="Arial" charset="0"/>
                <a:cs typeface="Arial" charset="0"/>
              </a:rPr>
              <a:t>Share with a partner ----- ~2 min	      </a:t>
            </a:r>
          </a:p>
          <a:p>
            <a:pPr lvl="1" eaLnBrk="1" hangingPunct="1"/>
            <a:r>
              <a:rPr lang="en-US" sz="2200" b="1" i="1" smtClean="0">
                <a:latin typeface="Arial" charset="0"/>
                <a:cs typeface="Arial" charset="0"/>
              </a:rPr>
              <a:t>Report in local group ---- ~2 min</a:t>
            </a:r>
          </a:p>
          <a:p>
            <a:pPr eaLnBrk="1" hangingPunct="1"/>
            <a:r>
              <a:rPr lang="en-US" sz="2400" b="1" i="1" smtClean="0">
                <a:latin typeface="Arial" charset="0"/>
                <a:cs typeface="Arial" charset="0"/>
              </a:rPr>
              <a:t>Watch time and reconvene after 6 min</a:t>
            </a:r>
          </a:p>
          <a:p>
            <a:pPr eaLnBrk="1" hangingPunct="1"/>
            <a:r>
              <a:rPr lang="en-US" sz="2400" b="1" i="1" smtClean="0">
                <a:latin typeface="Arial" charset="0"/>
                <a:cs typeface="Arial" charset="0"/>
              </a:rPr>
              <a:t>Use THINK time to think – no discussion</a:t>
            </a:r>
          </a:p>
          <a:p>
            <a:pPr eaLnBrk="1" hangingPunct="1"/>
            <a:r>
              <a:rPr lang="en-US" sz="2400" b="1" i="1" smtClean="0">
                <a:latin typeface="Arial" charset="0"/>
                <a:cs typeface="Arial" charset="0"/>
              </a:rPr>
              <a:t>Selected local facilitators  will be asked to report to virtual group</a:t>
            </a:r>
          </a:p>
          <a:p>
            <a:pPr eaLnBrk="1" hangingPunct="1"/>
            <a:endParaRPr lang="en-US" b="1" smtClean="0">
              <a:latin typeface="Arial" charset="0"/>
              <a:cs typeface="Arial" charset="0"/>
            </a:endParaRP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FA6EB2-93D5-476D-ACC8-1F096094E2D7}" type="slidenum">
              <a:rPr lang="en-US" smtClean="0"/>
              <a:pPr eaLnBrk="1" hangingPunct="1"/>
              <a:t>46</a:t>
            </a:fld>
            <a:endParaRPr lang="en-US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Activity </a:t>
            </a:r>
            <a:br>
              <a:rPr lang="en-US" sz="2000" i="1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Project Plans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" y="1371600"/>
            <a:ext cx="8229600" cy="4573588"/>
          </a:xfrm>
          <a:solidFill>
            <a:srgbClr val="FF66FF"/>
          </a:solidFill>
        </p:spPr>
        <p:txBody>
          <a:bodyPr/>
          <a:lstStyle/>
          <a:p>
            <a:pPr lvl="2" algn="ctr" eaLnBrk="1" hangingPunct="1">
              <a:buFont typeface="Wingdings" pitchFamily="2" charset="2"/>
              <a:buNone/>
            </a:pPr>
            <a:r>
              <a:rPr lang="en-US" sz="9600" b="1" smtClean="0">
                <a:solidFill>
                  <a:srgbClr val="00FF00"/>
                </a:solidFill>
                <a:latin typeface="Arial" charset="0"/>
                <a:cs typeface="Arial" charset="0"/>
              </a:rPr>
              <a:t>ONE Minute</a:t>
            </a:r>
            <a:r>
              <a:rPr lang="en-US" sz="9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3600" b="1" smtClean="0">
                <a:solidFill>
                  <a:srgbClr val="00FF00"/>
                </a:solidFill>
                <a:latin typeface="Arial" charset="0"/>
                <a:cs typeface="Arial" charset="0"/>
              </a:rPr>
              <a:t>Look at Chat Box to see if you will be asked to respond</a:t>
            </a:r>
          </a:p>
        </p:txBody>
      </p:sp>
      <p:sp>
        <p:nvSpPr>
          <p:cNvPr id="55299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386513"/>
            <a:ext cx="366712" cy="387350"/>
          </a:xfrm>
          <a:solidFill>
            <a:srgbClr val="FF66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A16A68-6429-4E59-B90B-F55485689691}" type="slidenum">
              <a:rPr lang="en-US" smtClean="0"/>
              <a:pPr eaLnBrk="1" hangingPunct="1"/>
              <a:t>47</a:t>
            </a:fld>
            <a:endParaRPr lang="en-US" smtClean="0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6058"/>
            <a:ext cx="8229600" cy="1211580"/>
          </a:xfrm>
          <a:solidFill>
            <a:srgbClr val="FF66FF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i="1" dirty="0" smtClean="0">
                <a:latin typeface="Arial" pitchFamily="34" charset="0"/>
                <a:cs typeface="Arial" pitchFamily="34" charset="0"/>
              </a:rPr>
            </a:b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Project Plan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b="1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800" b="1" smtClean="0">
                <a:latin typeface="Arial" charset="0"/>
                <a:cs typeface="Arial" charset="0"/>
              </a:rPr>
              <a:t>Implementation plan</a:t>
            </a:r>
          </a:p>
          <a:p>
            <a:pPr lvl="1" eaLnBrk="1" hangingPunct="1">
              <a:lnSpc>
                <a:spcPct val="80000"/>
              </a:lnSpc>
              <a:buFont typeface="Verdana" pitchFamily="34" charset="0"/>
              <a:buNone/>
            </a:pPr>
            <a:endParaRPr lang="en-US" sz="2800" b="1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800" b="1" smtClean="0">
                <a:latin typeface="Arial" charset="0"/>
                <a:cs typeface="Arial" charset="0"/>
              </a:rPr>
              <a:t>Management plan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800" b="1" smtClean="0">
                <a:latin typeface="Arial" charset="0"/>
                <a:cs typeface="Arial" charset="0"/>
              </a:rPr>
              <a:t>Data manage plan (new, mandated by NSF)</a:t>
            </a:r>
          </a:p>
          <a:p>
            <a:pPr lvl="2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800" b="1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800" b="1" smtClean="0">
                <a:latin typeface="Arial" charset="0"/>
                <a:cs typeface="Arial" charset="0"/>
              </a:rPr>
              <a:t>Evaluation plan</a:t>
            </a:r>
          </a:p>
          <a:p>
            <a:pPr lvl="1" eaLnBrk="1" hangingPunct="1">
              <a:lnSpc>
                <a:spcPct val="80000"/>
              </a:lnSpc>
            </a:pPr>
            <a:endParaRPr lang="en-US" sz="2800" b="1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800" b="1" smtClean="0">
                <a:latin typeface="Arial" charset="0"/>
                <a:cs typeface="Arial" charset="0"/>
              </a:rPr>
              <a:t>Dissemination plan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i="1" smtClean="0">
              <a:latin typeface="Arial" charset="0"/>
              <a:cs typeface="Arial" charset="0"/>
            </a:endParaRP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6E0B9B-8D7F-41D1-A859-72FEEF4DC77E}" type="slidenum">
              <a:rPr lang="en-US" smtClean="0"/>
              <a:pPr eaLnBrk="1" hangingPunct="1"/>
              <a:t>48</a:t>
            </a:fld>
            <a:endParaRPr lang="en-US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PD’s Response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4400" dirty="0" smtClean="0">
                <a:latin typeface="Arial" pitchFamily="34" charset="0"/>
                <a:cs typeface="Arial" pitchFamily="34" charset="0"/>
              </a:rPr>
              <a:t>Project Plans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b="1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800" b="1" smtClean="0">
                <a:latin typeface="Arial" charset="0"/>
                <a:cs typeface="Arial" charset="0"/>
              </a:rPr>
              <a:t>Strategies and activities to achieve the goals</a:t>
            </a:r>
          </a:p>
          <a:p>
            <a:pPr lvl="1" eaLnBrk="1" hangingPunct="1">
              <a:lnSpc>
                <a:spcPct val="80000"/>
              </a:lnSpc>
              <a:buFont typeface="Verdana" pitchFamily="34" charset="0"/>
              <a:buNone/>
            </a:pPr>
            <a:endParaRPr lang="en-US" sz="2800" b="1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800" b="1" smtClean="0">
                <a:latin typeface="Arial" charset="0"/>
                <a:cs typeface="Arial" charset="0"/>
              </a:rPr>
              <a:t>“Products” to be developed</a:t>
            </a:r>
          </a:p>
          <a:p>
            <a:pPr lvl="1" eaLnBrk="1" hangingPunct="1">
              <a:lnSpc>
                <a:spcPct val="80000"/>
              </a:lnSpc>
              <a:buFont typeface="Verdana" pitchFamily="34" charset="0"/>
              <a:buNone/>
            </a:pPr>
            <a:endParaRPr lang="en-US" sz="2800" b="1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800" b="1" smtClean="0">
                <a:latin typeface="Arial" charset="0"/>
                <a:cs typeface="Arial" charset="0"/>
              </a:rPr>
              <a:t>Equipment, materials and other resources required</a:t>
            </a:r>
          </a:p>
          <a:p>
            <a:pPr lvl="1" eaLnBrk="1" hangingPunct="1">
              <a:lnSpc>
                <a:spcPct val="80000"/>
              </a:lnSpc>
              <a:buFont typeface="Verdana" pitchFamily="34" charset="0"/>
              <a:buNone/>
            </a:pPr>
            <a:endParaRPr lang="en-US" sz="2800" b="1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800" b="1" smtClean="0">
                <a:latin typeface="Arial" charset="0"/>
                <a:cs typeface="Arial" charset="0"/>
              </a:rPr>
              <a:t>Include enough details so that the feasibility of the plans can be judged</a:t>
            </a:r>
          </a:p>
          <a:p>
            <a:pPr lvl="1" eaLnBrk="1" hangingPunct="1">
              <a:lnSpc>
                <a:spcPct val="80000"/>
              </a:lnSpc>
              <a:buFont typeface="Verdana" pitchFamily="34" charset="0"/>
              <a:buNone/>
            </a:pPr>
            <a:endParaRPr lang="en-US" sz="2800" b="1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800" b="1" smtClean="0">
              <a:latin typeface="Arial" charset="0"/>
              <a:cs typeface="Arial" charset="0"/>
            </a:endParaRP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4D3F3D-9738-4EBA-A7D6-BAA434EEA377}" type="slidenum">
              <a:rPr lang="en-US" smtClean="0"/>
              <a:pPr eaLnBrk="1" hangingPunct="1"/>
              <a:t>49</a:t>
            </a:fld>
            <a:endParaRPr lang="en-US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PD’s Response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4400" dirty="0" smtClean="0">
                <a:latin typeface="Arial" pitchFamily="34" charset="0"/>
                <a:cs typeface="Arial" pitchFamily="34" charset="0"/>
              </a:rPr>
              <a:t>Implementation Plan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b="1" smtClean="0">
                <a:latin typeface="Arial" charset="0"/>
                <a:cs typeface="Arial" charset="0"/>
              </a:rPr>
              <a:t>Effective learning activities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smtClean="0">
                <a:latin typeface="Arial" charset="0"/>
                <a:cs typeface="Arial" charset="0"/>
              </a:rPr>
              <a:t>Recall prior knowledge  -- actively, explicitly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smtClean="0">
                <a:latin typeface="Arial" charset="0"/>
                <a:cs typeface="Arial" charset="0"/>
              </a:rPr>
              <a:t>Connect new concepts to existing ones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smtClean="0">
                <a:latin typeface="Arial" charset="0"/>
                <a:cs typeface="Arial" charset="0"/>
              </a:rPr>
              <a:t>Challenge and alter misconceptions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smtClean="0">
                <a:latin typeface="Arial" charset="0"/>
                <a:cs typeface="Arial" charset="0"/>
              </a:rPr>
              <a:t>Reflect on new knowledge</a:t>
            </a:r>
          </a:p>
          <a:p>
            <a:pPr lvl="1" eaLnBrk="1" hangingPunct="1">
              <a:lnSpc>
                <a:spcPct val="90000"/>
              </a:lnSpc>
            </a:pPr>
            <a:endParaRPr lang="en-US" sz="22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 b="1" smtClean="0">
                <a:latin typeface="Arial" charset="0"/>
                <a:cs typeface="Arial" charset="0"/>
              </a:rPr>
              <a:t>Active &amp; collaborative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Think</a:t>
            </a:r>
            <a:r>
              <a:rPr lang="en-US" sz="2200" b="1" smtClean="0">
                <a:latin typeface="Arial" charset="0"/>
                <a:cs typeface="Arial" charset="0"/>
              </a:rPr>
              <a:t> individually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Share </a:t>
            </a:r>
            <a:r>
              <a:rPr lang="en-US" sz="2200" b="1" smtClean="0">
                <a:latin typeface="Arial" charset="0"/>
                <a:cs typeface="Arial" charset="0"/>
              </a:rPr>
              <a:t>with partner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Report </a:t>
            </a:r>
            <a:r>
              <a:rPr lang="en-US" sz="2200" b="1" smtClean="0">
                <a:latin typeface="Arial" charset="0"/>
                <a:cs typeface="Arial" charset="0"/>
              </a:rPr>
              <a:t>to local and virtual groups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Learn </a:t>
            </a:r>
            <a:r>
              <a:rPr lang="en-US" sz="2200" b="1" smtClean="0">
                <a:latin typeface="Arial" charset="0"/>
                <a:cs typeface="Arial" charset="0"/>
              </a:rPr>
              <a:t>from program directors’ responses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6AEA49-6E47-4AA3-BCC3-35519D812E7C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Preliminary Comments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3800" dirty="0" smtClean="0">
                <a:latin typeface="Arial" pitchFamily="34" charset="0"/>
                <a:cs typeface="Arial" pitchFamily="34" charset="0"/>
              </a:rPr>
              <a:t>Active &amp; Collaborative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5257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400" b="1" smtClean="0">
                <a:latin typeface="Arial" charset="0"/>
                <a:cs typeface="Arial" charset="0"/>
              </a:rPr>
              <a:t>Project management</a:t>
            </a:r>
          </a:p>
          <a:p>
            <a:pPr marL="865188" lvl="1" indent="-609600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Responsibilities of PIs and Senior personnel</a:t>
            </a:r>
          </a:p>
          <a:p>
            <a:pPr marL="865188" lvl="1" indent="-609600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Timelines and  milestones</a:t>
            </a:r>
          </a:p>
          <a:p>
            <a:pPr marL="865188" lvl="1" indent="-609600" eaLnBrk="1" hangingPunct="1">
              <a:lnSpc>
                <a:spcPct val="90000"/>
              </a:lnSpc>
            </a:pPr>
            <a:endParaRPr lang="en-US" sz="2000" b="1" smtClean="0">
              <a:latin typeface="Arial" charset="0"/>
              <a:cs typeface="Arial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b="1" smtClean="0">
                <a:latin typeface="Arial" charset="0"/>
                <a:cs typeface="Arial" charset="0"/>
              </a:rPr>
              <a:t>Data management plan (new, mandated by NSF)</a:t>
            </a:r>
          </a:p>
          <a:p>
            <a:pPr marL="865188" lvl="1" indent="-609600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Effective January 18, 2011</a:t>
            </a:r>
          </a:p>
          <a:p>
            <a:pPr marL="865188" lvl="1" indent="-609600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Supplementary document, not within the 15 pages of project description.  Unable to submit the proposal without the DMP.</a:t>
            </a:r>
          </a:p>
          <a:p>
            <a:pPr marL="865188" lvl="1" indent="-609600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</a:rPr>
              <a:t>For more details:</a:t>
            </a:r>
          </a:p>
          <a:p>
            <a:pPr marL="1103313" lvl="2" indent="-609600" eaLnBrk="1" hangingPunct="1">
              <a:lnSpc>
                <a:spcPct val="90000"/>
              </a:lnSpc>
            </a:pPr>
            <a:endParaRPr lang="en-US" sz="1800" b="1" smtClean="0">
              <a:latin typeface="Arial" charset="0"/>
              <a:cs typeface="Arial" charset="0"/>
            </a:endParaRPr>
          </a:p>
          <a:p>
            <a:pPr marL="865188" lvl="1" indent="-609600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  <a:cs typeface="Arial" charset="0"/>
                <a:hlinkClick r:id="rId3"/>
              </a:rPr>
              <a:t>http://www.nsf.gov/bfa/dias/policy/dmpdocs/ehr.pdf</a:t>
            </a:r>
            <a:endParaRPr lang="en-US" sz="2000" b="1" smtClean="0">
              <a:latin typeface="Arial" charset="0"/>
              <a:cs typeface="Arial" charset="0"/>
            </a:endParaRPr>
          </a:p>
          <a:p>
            <a:pPr marL="865188" lvl="1" indent="-609600" eaLnBrk="1" hangingPunct="1">
              <a:lnSpc>
                <a:spcPct val="90000"/>
              </a:lnSpc>
            </a:pPr>
            <a:endParaRPr lang="en-US" sz="2000" b="1" smtClean="0">
              <a:latin typeface="Arial" charset="0"/>
              <a:cs typeface="Arial" charset="0"/>
            </a:endParaRP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PD Response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Management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5257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Evaluator expertise and independence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Evaluation questions</a:t>
            </a:r>
          </a:p>
          <a:p>
            <a:pPr marL="865188" lvl="1" indent="-609600" eaLnBrk="1" hangingPunct="1">
              <a:lnSpc>
                <a:spcPct val="90000"/>
              </a:lnSpc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Derived from the expected outcomes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Methods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Tools (instruments) and protocols (timing, etc)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Data analysis and interpretation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Confounding factors – alternate explanations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Approaches for minimizing their impact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Formative and Summative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PD Response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Evaluation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8305800" cy="4789488"/>
          </a:xfrm>
        </p:spPr>
        <p:txBody>
          <a:bodyPr/>
          <a:lstStyle/>
          <a:p>
            <a:pPr marL="365125" lvl="1" indent="-255588" eaLnBrk="1" hangingPunct="1">
              <a:spcBef>
                <a:spcPts val="400"/>
              </a:spcBef>
              <a:buSzPct val="68000"/>
              <a:buFont typeface="Wingdings 3" pitchFamily="18" charset="2"/>
              <a:buChar char=""/>
              <a:defRPr/>
            </a:pPr>
            <a:r>
              <a:rPr lang="en-US" sz="2000" b="1" dirty="0" smtClean="0">
                <a:latin typeface="Arial" charset="0"/>
                <a:cs typeface="Arial" charset="0"/>
              </a:rPr>
              <a:t>Show the “product” is transferable</a:t>
            </a:r>
          </a:p>
          <a:p>
            <a:pPr marL="365125" lvl="1" indent="-255588" eaLnBrk="1" hangingPunct="1">
              <a:spcBef>
                <a:spcPts val="400"/>
              </a:spcBef>
              <a:buSzPct val="68000"/>
              <a:buFont typeface="Wingdings 3" pitchFamily="18" charset="2"/>
              <a:buChar char=""/>
              <a:defRPr/>
            </a:pPr>
            <a:r>
              <a:rPr lang="en-US" sz="2000" b="1" dirty="0" smtClean="0">
                <a:latin typeface="Arial" charset="0"/>
                <a:cs typeface="Arial" charset="0"/>
              </a:rPr>
              <a:t>Encourage and facilitate use by others</a:t>
            </a:r>
          </a:p>
          <a:p>
            <a:pPr marL="365125" lvl="1" indent="-255588" eaLnBrk="1" hangingPunct="1">
              <a:spcBef>
                <a:spcPts val="400"/>
              </a:spcBef>
              <a:buSzPct val="68000"/>
              <a:buFont typeface="Wingdings 3" pitchFamily="18" charset="2"/>
              <a:buChar char=""/>
              <a:defRPr/>
            </a:pPr>
            <a:r>
              <a:rPr lang="en-US" sz="2000" b="1" dirty="0" smtClean="0">
                <a:latin typeface="Arial" charset="0"/>
                <a:cs typeface="Arial" charset="0"/>
              </a:rPr>
              <a:t>Inform others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  <a:cs typeface="Arial" charset="0"/>
              </a:rPr>
              <a:t>Standard approaches </a:t>
            </a:r>
          </a:p>
          <a:p>
            <a:pPr lvl="2" eaLnBrk="1" hangingPunct="1">
              <a:defRPr/>
            </a:pPr>
            <a:r>
              <a:rPr lang="en-US" sz="1600" b="1" dirty="0" smtClean="0">
                <a:latin typeface="Arial" charset="0"/>
                <a:cs typeface="Arial" charset="0"/>
              </a:rPr>
              <a:t>Post material on website</a:t>
            </a:r>
          </a:p>
          <a:p>
            <a:pPr lvl="2" eaLnBrk="1" hangingPunct="1">
              <a:defRPr/>
            </a:pPr>
            <a:r>
              <a:rPr lang="en-US" sz="1600" b="1" dirty="0" smtClean="0">
                <a:latin typeface="Arial" charset="0"/>
                <a:cs typeface="Arial" charset="0"/>
              </a:rPr>
              <a:t>Present papers at conferences</a:t>
            </a:r>
          </a:p>
          <a:p>
            <a:pPr lvl="2" eaLnBrk="1" hangingPunct="1">
              <a:defRPr/>
            </a:pPr>
            <a:r>
              <a:rPr lang="en-US" sz="1600" b="1" dirty="0" smtClean="0">
                <a:latin typeface="Arial" charset="0"/>
                <a:cs typeface="Arial" charset="0"/>
              </a:rPr>
              <a:t>Publish journal articles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  <a:cs typeface="Arial" charset="0"/>
              </a:rPr>
              <a:t>Consider other approaches</a:t>
            </a:r>
          </a:p>
          <a:p>
            <a:pPr lvl="2" eaLnBrk="1" hangingPunct="1">
              <a:defRPr/>
            </a:pPr>
            <a:r>
              <a:rPr lang="en-US" sz="1600" b="1" dirty="0" smtClean="0">
                <a:latin typeface="Arial" charset="0"/>
                <a:cs typeface="Arial" charset="0"/>
              </a:rPr>
              <a:t>NSDL </a:t>
            </a:r>
          </a:p>
          <a:p>
            <a:pPr lvl="2" eaLnBrk="1" hangingPunct="1">
              <a:defRPr/>
            </a:pPr>
            <a:r>
              <a:rPr lang="en-US" sz="1600" b="1" dirty="0" smtClean="0">
                <a:latin typeface="Arial" charset="0"/>
                <a:cs typeface="Arial" charset="0"/>
              </a:rPr>
              <a:t>Specialty websites and list servers (e. g., Connexions)</a:t>
            </a:r>
          </a:p>
          <a:p>
            <a:pPr lvl="2" eaLnBrk="1" hangingPunct="1">
              <a:defRPr/>
            </a:pPr>
            <a:r>
              <a:rPr lang="en-US" sz="1600" b="1" dirty="0" smtClean="0">
                <a:latin typeface="Arial" charset="0"/>
                <a:cs typeface="Arial" charset="0"/>
              </a:rPr>
              <a:t>Targeting and involving a specific sub-population </a:t>
            </a:r>
          </a:p>
          <a:p>
            <a:pPr lvl="2" eaLnBrk="1" hangingPunct="1">
              <a:defRPr/>
            </a:pPr>
            <a:r>
              <a:rPr lang="en-US" sz="1600" b="1" dirty="0" smtClean="0">
                <a:latin typeface="Arial" charset="0"/>
                <a:cs typeface="Arial" charset="0"/>
              </a:rPr>
              <a:t>Workshops and webinars</a:t>
            </a:r>
          </a:p>
          <a:p>
            <a:pPr lvl="2" eaLnBrk="1" hangingPunct="1">
              <a:defRPr/>
            </a:pPr>
            <a:r>
              <a:rPr lang="en-US" sz="1600" b="1" dirty="0" smtClean="0">
                <a:latin typeface="Arial" charset="0"/>
                <a:cs typeface="Arial" charset="0"/>
              </a:rPr>
              <a:t>Commercialization of products</a:t>
            </a:r>
          </a:p>
          <a:p>
            <a:pPr lvl="2" eaLnBrk="1" hangingPunct="1">
              <a:defRPr/>
            </a:pPr>
            <a:r>
              <a:rPr lang="en-US" sz="1600" b="1" dirty="0" smtClean="0">
                <a:latin typeface="Arial" charset="0"/>
                <a:cs typeface="Arial" charset="0"/>
              </a:rPr>
              <a:t>Beta test sites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4E1FBD-36B6-4FBD-9635-1B649E45AAB6}" type="slidenum">
              <a:rPr lang="en-US" smtClean="0"/>
              <a:pPr eaLnBrk="1" hangingPunct="1"/>
              <a:t>52</a:t>
            </a:fld>
            <a:endParaRPr lang="en-US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PD’s Response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Dissemination Plan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latin typeface="Arial" charset="0"/>
                <a:cs typeface="Arial" charset="0"/>
              </a:rPr>
              <a:t>Ultimately project plans should convince the readers that the applicant has the intellectual capacity, discipline knowledge, strategies, means and resources to accomplish the project goals and objectives.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D2B413-61CC-4A51-817D-26077C563F66}" type="slidenum">
              <a:rPr lang="en-US" smtClean="0"/>
              <a:pPr eaLnBrk="1" hangingPunct="1"/>
              <a:t>53</a:t>
            </a:fld>
            <a:endParaRPr lang="en-US" smtClean="0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Overview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Project Plans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  <a:cs typeface="Arial" charset="0"/>
              </a:rPr>
              <a:t>Competitive proposals present a clear, convincing and complete description of a project designed to explore a great idea</a:t>
            </a:r>
          </a:p>
          <a:p>
            <a:pPr eaLnBrk="1" hangingPunct="1"/>
            <a:endParaRPr lang="en-US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b="1" smtClean="0">
                <a:latin typeface="Arial" charset="0"/>
                <a:cs typeface="Arial" charset="0"/>
              </a:rPr>
              <a:t>Converting a great idea into a competitive proposal requires a systematic exploration of all aspects of the project in an iterative fashion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076F24-8328-4202-9251-BE8A90A90E46}" type="slidenum">
              <a:rPr lang="en-US" smtClean="0"/>
              <a:pPr eaLnBrk="1" hangingPunct="1"/>
              <a:t>54</a:t>
            </a:fld>
            <a:endParaRPr lang="en-US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Summary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3800" dirty="0" smtClean="0">
                <a:latin typeface="Arial" pitchFamily="34" charset="0"/>
                <a:cs typeface="Arial" pitchFamily="34" charset="0"/>
              </a:rPr>
            </a:br>
            <a:r>
              <a:rPr lang="en-US" sz="3800" dirty="0" smtClean="0">
                <a:latin typeface="Arial" pitchFamily="34" charset="0"/>
                <a:cs typeface="Arial" pitchFamily="34" charset="0"/>
              </a:rPr>
              <a:t>Proposal Development</a:t>
            </a:r>
            <a:br>
              <a:rPr lang="en-US" sz="3800" dirty="0" smtClean="0">
                <a:latin typeface="Arial" pitchFamily="34" charset="0"/>
                <a:cs typeface="Arial" pitchFamily="34" charset="0"/>
              </a:rPr>
            </a:br>
            <a:endParaRPr lang="en-US" sz="3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  <a:cs typeface="Arial" charset="0"/>
              </a:rPr>
              <a:t>What is the most important advice that you would give to a colleague writing a TUES proposal?</a:t>
            </a:r>
          </a:p>
          <a:p>
            <a:pPr eaLnBrk="1" hangingPunct="1"/>
            <a:endParaRPr lang="en-US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b="1" i="1" smtClean="0">
                <a:latin typeface="Arial" charset="0"/>
                <a:cs typeface="Arial" charset="0"/>
              </a:rPr>
              <a:t>Activity Guidelines:</a:t>
            </a:r>
          </a:p>
          <a:p>
            <a:pPr lvl="1" eaLnBrk="1" hangingPunct="1"/>
            <a:r>
              <a:rPr lang="en-US" sz="2400" b="1" i="1" smtClean="0">
                <a:latin typeface="Arial" charset="0"/>
                <a:cs typeface="Arial" charset="0"/>
              </a:rPr>
              <a:t>Allotted time is 1 min </a:t>
            </a:r>
          </a:p>
          <a:p>
            <a:pPr lvl="1" eaLnBrk="1" hangingPunct="1"/>
            <a:r>
              <a:rPr lang="en-US" sz="2400" b="1" i="1" smtClean="0">
                <a:latin typeface="Arial" charset="0"/>
                <a:cs typeface="Arial" charset="0"/>
              </a:rPr>
              <a:t>Write your ideas on your "Reflections” sheet</a:t>
            </a:r>
          </a:p>
          <a:p>
            <a:pPr lvl="1" eaLnBrk="1" hangingPunct="1"/>
            <a:r>
              <a:rPr lang="en-US" sz="2400" b="1" i="1" smtClean="0">
                <a:latin typeface="Arial" charset="0"/>
                <a:cs typeface="Arial" charset="0"/>
              </a:rPr>
              <a:t>No discussion</a:t>
            </a:r>
          </a:p>
          <a:p>
            <a:pPr eaLnBrk="1" hangingPunct="1"/>
            <a:endParaRPr lang="en-US" sz="2400" b="1" smtClean="0">
              <a:latin typeface="Arial" charset="0"/>
              <a:cs typeface="Arial" charset="0"/>
            </a:endParaRP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DC64B1-5705-4468-B5BB-D64B3B75D5DF}" type="slidenum">
              <a:rPr lang="en-US" smtClean="0"/>
              <a:pPr eaLnBrk="1" hangingPunct="1"/>
              <a:t>55</a:t>
            </a:fld>
            <a:endParaRPr lang="en-US" smtClean="0"/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i="1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Final Reflection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Review your reflective statements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How have they changed?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What have you learned?</a:t>
            </a:r>
          </a:p>
          <a:p>
            <a:pPr lvl="1" eaLnBrk="1" hangingPunct="1">
              <a:defRPr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Group Activity ---- 6 min</a:t>
            </a:r>
          </a:p>
          <a:p>
            <a:pPr lvl="1" eaLnBrk="1" hangingPunct="1">
              <a:defRPr/>
            </a:pP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Think individually -------- ~2 min</a:t>
            </a:r>
          </a:p>
          <a:p>
            <a:pPr lvl="1" eaLnBrk="1" hangingPunct="1">
              <a:defRPr/>
            </a:pP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Share with a partner ----- ~2 min	      </a:t>
            </a:r>
          </a:p>
          <a:p>
            <a:pPr lvl="1" eaLnBrk="1" hangingPunct="1">
              <a:defRPr/>
            </a:pP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Report in local group ---- ~2 min</a:t>
            </a:r>
          </a:p>
          <a:p>
            <a:pPr eaLnBrk="1" hangingPunct="1">
              <a:defRPr/>
            </a:pP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Watch time and reconvene after 6 min</a:t>
            </a:r>
          </a:p>
          <a:p>
            <a:pPr eaLnBrk="1" hangingPunct="1">
              <a:defRPr/>
            </a:pP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Use THINK time to think – no discussion</a:t>
            </a:r>
          </a:p>
          <a:p>
            <a:pPr eaLnBrk="1" hangingPunct="1">
              <a:defRPr/>
            </a:pP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Selected local facilitators  will be asked to report to virtual group</a:t>
            </a:r>
            <a:endParaRPr lang="en-US" sz="2000" b="1" i="1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5A2EB7-8F31-4CF6-8C58-64C49B866A69}" type="slidenum">
              <a:rPr lang="en-US" smtClean="0"/>
              <a:pPr eaLnBrk="1" hangingPunct="1"/>
              <a:t>56</a:t>
            </a:fld>
            <a:endParaRPr lang="en-US" smtClean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Activity</a:t>
            </a:r>
            <a:br>
              <a:rPr lang="en-US" sz="2400" i="1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Final Reflection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28600" y="1447800"/>
            <a:ext cx="8153400" cy="4343400"/>
          </a:xfrm>
          <a:solidFill>
            <a:srgbClr val="FF66FF"/>
          </a:solidFill>
        </p:spPr>
        <p:txBody>
          <a:bodyPr/>
          <a:lstStyle/>
          <a:p>
            <a:pPr lvl="2" algn="ctr" eaLnBrk="1" hangingPunct="1">
              <a:buFont typeface="Wingdings" pitchFamily="2" charset="2"/>
              <a:buNone/>
            </a:pPr>
            <a:r>
              <a:rPr lang="en-US" sz="8800" b="1" smtClean="0">
                <a:solidFill>
                  <a:srgbClr val="00FF00"/>
                </a:solidFill>
                <a:latin typeface="Arial" charset="0"/>
                <a:cs typeface="Arial" charset="0"/>
              </a:rPr>
              <a:t>ONE Minute</a:t>
            </a:r>
            <a:r>
              <a:rPr lang="en-US" sz="8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 lvl="2" eaLnBrk="1" hangingPunct="1">
              <a:buFont typeface="Wingdings" pitchFamily="2" charset="2"/>
              <a:buNone/>
            </a:pPr>
            <a:endParaRPr lang="en-US" sz="3200" b="1" smtClean="0">
              <a:solidFill>
                <a:srgbClr val="00FF00"/>
              </a:solidFill>
              <a:latin typeface="Arial" charset="0"/>
              <a:cs typeface="Arial" charset="0"/>
            </a:endParaRPr>
          </a:p>
          <a:p>
            <a:pPr lvl="2" eaLnBrk="1" hangingPunct="1">
              <a:buFont typeface="Wingdings" pitchFamily="2" charset="2"/>
              <a:buNone/>
            </a:pPr>
            <a:r>
              <a:rPr lang="en-US" sz="3200" b="1" smtClean="0">
                <a:solidFill>
                  <a:srgbClr val="00FF00"/>
                </a:solidFill>
                <a:latin typeface="Arial" charset="0"/>
                <a:cs typeface="Arial" charset="0"/>
              </a:rPr>
              <a:t>Look at Chat Box to see if you will be asked to respond</a:t>
            </a:r>
          </a:p>
        </p:txBody>
      </p:sp>
      <p:sp>
        <p:nvSpPr>
          <p:cNvPr id="65539" name="Slide Number Placeholder 6"/>
          <p:cNvSpPr>
            <a:spLocks noGrp="1"/>
          </p:cNvSpPr>
          <p:nvPr>
            <p:ph type="sldNum" sz="quarter" idx="12"/>
          </p:nvPr>
        </p:nvSpPr>
        <p:spPr bwMode="auto">
          <a:solidFill>
            <a:srgbClr val="FF66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1A8151-DF0E-43C9-8509-FB6393C2875B}" type="slidenum">
              <a:rPr lang="en-US" smtClean="0"/>
              <a:pPr eaLnBrk="1" hangingPunct="1"/>
              <a:t>57</a:t>
            </a:fld>
            <a:endParaRPr lang="en-US" smtClean="0"/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153400" cy="1143000"/>
          </a:xfrm>
          <a:solidFill>
            <a:srgbClr val="FF66FF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i="1" dirty="0" smtClean="0">
                <a:latin typeface="Arial" pitchFamily="34" charset="0"/>
                <a:cs typeface="Arial" pitchFamily="34" charset="0"/>
              </a:rPr>
            </a:b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Final Reflection</a:t>
            </a:r>
          </a:p>
        </p:txBody>
      </p:sp>
      <p:sp>
        <p:nvSpPr>
          <p:cNvPr id="65541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b="1" smtClean="0">
              <a:latin typeface="Arial" charset="0"/>
              <a:cs typeface="Arial" charset="0"/>
            </a:endParaRPr>
          </a:p>
          <a:p>
            <a:pPr eaLnBrk="1" hangingPunct="1"/>
            <a:endParaRPr lang="en-US" b="1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400" b="1" smtClean="0">
                <a:latin typeface="Arial" charset="0"/>
                <a:cs typeface="Arial" charset="0"/>
              </a:rPr>
              <a:t>Questions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4400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“Hold-up your virtual hand” and you will be called upon after we unmute your mike.</a:t>
            </a:r>
          </a:p>
          <a:p>
            <a:pPr lvl="4" eaLnBrk="1" hangingPunct="1"/>
            <a:endParaRPr lang="en-US" b="1" smtClean="0">
              <a:latin typeface="Arial" charset="0"/>
              <a:cs typeface="Arial" charset="0"/>
            </a:endParaRP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1477F6-53B8-499A-A328-42FD91CA1F29}" type="slidenum">
              <a:rPr lang="en-US" smtClean="0"/>
              <a:pPr eaLnBrk="1" hangingPunct="1"/>
              <a:t>58</a:t>
            </a:fld>
            <a:endParaRPr lang="en-US" smtClean="0"/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4" descr="thumbnail of small NSF logo in color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6381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400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b="1" smtClean="0">
                <a:latin typeface="Arial" charset="0"/>
                <a:cs typeface="Arial" charset="0"/>
              </a:rPr>
              <a:t>To download a copy of the presentation- go to:</a:t>
            </a:r>
          </a:p>
          <a:p>
            <a:pPr lvl="1" eaLnBrk="1" hangingPunct="1">
              <a:buFontTx/>
              <a:buNone/>
            </a:pPr>
            <a:r>
              <a:rPr lang="en-US" sz="2000" b="1" smtClean="0">
                <a:latin typeface="Arial" charset="0"/>
                <a:cs typeface="Arial" charset="0"/>
              </a:rPr>
              <a:t>		</a:t>
            </a:r>
            <a:r>
              <a:rPr lang="en-US" sz="2000" b="1" smtClean="0">
                <a:solidFill>
                  <a:srgbClr val="FF3300"/>
                </a:solidFill>
                <a:latin typeface="Arial" charset="0"/>
                <a:cs typeface="Arial" charset="0"/>
              </a:rPr>
              <a:t>http://step.eng.lsu.edu/nsf/participants/</a:t>
            </a:r>
          </a:p>
          <a:p>
            <a:pPr eaLnBrk="1" hangingPunct="1"/>
            <a:endParaRPr lang="en-US" sz="2400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b="1" smtClean="0">
                <a:latin typeface="Arial" charset="0"/>
                <a:cs typeface="Arial" charset="0"/>
              </a:rPr>
              <a:t>Please complete the assessment survey-go to:</a:t>
            </a:r>
          </a:p>
          <a:p>
            <a:pPr lvl="1" eaLnBrk="1" hangingPunct="1">
              <a:buFontTx/>
              <a:buNone/>
            </a:pPr>
            <a:r>
              <a:rPr lang="en-US" sz="2000" b="1" smtClean="0">
                <a:latin typeface="Arial" charset="0"/>
                <a:cs typeface="Arial" charset="0"/>
              </a:rPr>
              <a:t>	  </a:t>
            </a:r>
            <a:r>
              <a:rPr lang="en-US" sz="2000" b="1" smtClean="0">
                <a:solidFill>
                  <a:srgbClr val="FF3300"/>
                </a:solidFill>
                <a:latin typeface="Arial" charset="0"/>
                <a:cs typeface="Arial" charset="0"/>
              </a:rPr>
              <a:t>http://www.step.eng.lsu.edu/nsf/participants/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 Thanks for your participation!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90600" y="1676400"/>
            <a:ext cx="7924800" cy="50292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Group Activity </a:t>
            </a:r>
            <a:r>
              <a:rPr lang="en-US" sz="2400" b="1" smtClean="0">
                <a:latin typeface="Arial" charset="0"/>
                <a:cs typeface="Arial" charset="0"/>
              </a:rPr>
              <a:t>---- 6 min</a:t>
            </a:r>
          </a:p>
          <a:p>
            <a:pPr lvl="1" eaLnBrk="1" hangingPunct="1"/>
            <a:r>
              <a:rPr lang="en-US" sz="2200" b="1" smtClean="0">
                <a:latin typeface="Arial" charset="0"/>
                <a:cs typeface="Arial" charset="0"/>
              </a:rPr>
              <a:t>Think individually -------- ~2 min</a:t>
            </a:r>
          </a:p>
          <a:p>
            <a:pPr lvl="1" eaLnBrk="1" hangingPunct="1"/>
            <a:r>
              <a:rPr lang="en-US" sz="2200" b="1" smtClean="0">
                <a:latin typeface="Arial" charset="0"/>
                <a:cs typeface="Arial" charset="0"/>
              </a:rPr>
              <a:t>Share with a partner ----- ~2 min	      </a:t>
            </a:r>
          </a:p>
          <a:p>
            <a:pPr lvl="1" eaLnBrk="1" hangingPunct="1"/>
            <a:r>
              <a:rPr lang="en-US" sz="2200" b="1" smtClean="0">
                <a:latin typeface="Arial" charset="0"/>
                <a:cs typeface="Arial" charset="0"/>
              </a:rPr>
              <a:t>Report in local group ---- ~2 min</a:t>
            </a:r>
          </a:p>
          <a:p>
            <a:pPr lvl="1" eaLnBrk="1" hangingPunct="1"/>
            <a:endParaRPr lang="en-US" sz="1000" b="1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b="1" smtClean="0">
                <a:latin typeface="Arial" charset="0"/>
                <a:cs typeface="Arial" charset="0"/>
              </a:rPr>
              <a:t>Report to virtual group</a:t>
            </a:r>
          </a:p>
          <a:p>
            <a:pPr lvl="2" eaLnBrk="1" hangingPunct="1"/>
            <a:r>
              <a:rPr lang="en-US" b="1" smtClean="0">
                <a:latin typeface="Arial" charset="0"/>
                <a:cs typeface="Arial" charset="0"/>
              </a:rPr>
              <a:t>A few institution selected </a:t>
            </a:r>
          </a:p>
          <a:p>
            <a:pPr lvl="2" eaLnBrk="1" hangingPunct="1"/>
            <a:r>
              <a:rPr lang="en-US" b="1" smtClean="0">
                <a:latin typeface="Arial" charset="0"/>
                <a:cs typeface="Arial" charset="0"/>
              </a:rPr>
              <a:t>Check Chat Box for your Institution's name </a:t>
            </a:r>
          </a:p>
          <a:p>
            <a:pPr lvl="1" eaLnBrk="1" hangingPunct="1"/>
            <a:endParaRPr lang="en-US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Individual Activity</a:t>
            </a:r>
            <a:r>
              <a:rPr lang="en-US" sz="2400" b="1" smtClean="0">
                <a:latin typeface="Arial" charset="0"/>
                <a:cs typeface="Arial" charset="0"/>
              </a:rPr>
              <a:t> ----------- 2 min</a:t>
            </a:r>
          </a:p>
          <a:p>
            <a:pPr eaLnBrk="1" hangingPunct="1"/>
            <a:endParaRPr lang="en-US" sz="2400" b="1" smtClean="0">
              <a:latin typeface="Arial" charset="0"/>
              <a:cs typeface="Arial" charset="0"/>
            </a:endParaRPr>
          </a:p>
        </p:txBody>
      </p:sp>
      <p:sp>
        <p:nvSpPr>
          <p:cNvPr id="13315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DDD28D-B6E9-4C78-8D15-4A8A185B48A5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000" dirty="0" smtClean="0">
                <a:latin typeface="Arial" pitchFamily="34" charset="0"/>
                <a:cs typeface="Arial" pitchFamily="34" charset="0"/>
              </a:rPr>
              <a:t>Participant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Arial" charset="0"/>
                <a:cs typeface="Arial" charset="0"/>
              </a:rPr>
              <a:t>Coordinate the local activities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Arial" charset="0"/>
                <a:cs typeface="Arial" charset="0"/>
              </a:rPr>
              <a:t>Watch the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latin typeface="Arial" charset="0"/>
                <a:cs typeface="Arial" charset="0"/>
              </a:rPr>
              <a:t>Allow for think, share, and report phases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latin typeface="Arial" charset="0"/>
                <a:cs typeface="Arial" charset="0"/>
              </a:rPr>
              <a:t>Reconvene on time -- 1 min warning slide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Arial" charset="0"/>
                <a:cs typeface="Arial" charset="0"/>
              </a:rPr>
              <a:t>Ensure the individual think phase is devoted to thinking and not talking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Arial" charset="0"/>
                <a:cs typeface="Arial" charset="0"/>
              </a:rPr>
              <a:t>Coordinate the asking of questions by local participants</a:t>
            </a:r>
            <a:endParaRPr lang="en-US" sz="2400" b="1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D157DA-8770-4F61-998D-D2AA1B3C775F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Facilitator’s Duties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What are the three most important pieces of advice for a colleague writing a curriculum development proposal (i. e., a TUES proposal)? </a:t>
            </a:r>
          </a:p>
          <a:p>
            <a:pPr eaLnBrk="1" hangingPunct="1"/>
            <a:endParaRPr lang="en-US" sz="2000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1800" b="1" i="1" smtClean="0">
                <a:latin typeface="Arial" charset="0"/>
                <a:cs typeface="Arial" charset="0"/>
              </a:rPr>
              <a:t>Individual Activity</a:t>
            </a:r>
          </a:p>
          <a:p>
            <a:pPr lvl="1" eaLnBrk="1" hangingPunct="1"/>
            <a:r>
              <a:rPr lang="en-US" sz="1800" b="1" i="1" smtClean="0">
                <a:latin typeface="Arial" charset="0"/>
                <a:cs typeface="Arial" charset="0"/>
              </a:rPr>
              <a:t>Allotted time is 2 min </a:t>
            </a:r>
          </a:p>
          <a:p>
            <a:pPr lvl="1" eaLnBrk="1" hangingPunct="1"/>
            <a:r>
              <a:rPr lang="en-US" sz="1800" b="1" i="1" smtClean="0">
                <a:latin typeface="Arial" charset="0"/>
                <a:cs typeface="Arial" charset="0"/>
              </a:rPr>
              <a:t>No discussion</a:t>
            </a:r>
          </a:p>
          <a:p>
            <a:pPr lvl="1" eaLnBrk="1" hangingPunct="1"/>
            <a:r>
              <a:rPr lang="en-US" sz="1800" b="1" i="1" smtClean="0">
                <a:latin typeface="Arial" charset="0"/>
                <a:cs typeface="Arial" charset="0"/>
              </a:rPr>
              <a:t>Write your ideas --- Add to this list later</a:t>
            </a:r>
            <a:endParaRPr lang="en-US" sz="1600" b="1" i="1" smtClean="0">
              <a:latin typeface="Arial" charset="0"/>
              <a:cs typeface="Arial" charset="0"/>
            </a:endParaRPr>
          </a:p>
          <a:p>
            <a:pPr eaLnBrk="1" hangingPunct="1"/>
            <a:endParaRPr lang="en-US" sz="2400" b="1" smtClean="0">
              <a:latin typeface="Arial" charset="0"/>
              <a:cs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590054-CE02-41F8-AA7D-D7144230A8F7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i="1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Reflection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Arial" charset="0"/>
                <a:cs typeface="Arial" charset="0"/>
              </a:rPr>
              <a:t>Analyzed reviewers’ responses in a recent survey conducted during TUES Type 1 panel meeting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Arial" charset="0"/>
                <a:cs typeface="Arial" charset="0"/>
              </a:rPr>
              <a:t>Identified the most common strengths and weaknesses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sz="2400" b="1" smtClean="0">
              <a:latin typeface="Arial" charset="0"/>
              <a:cs typeface="Arial" charset="0"/>
            </a:endParaRPr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Proposal Strengths and Weakness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4790</TotalTime>
  <Words>2035</Words>
  <Application>Microsoft Office PowerPoint</Application>
  <PresentationFormat>On-screen Show (4:3)</PresentationFormat>
  <Paragraphs>581</Paragraphs>
  <Slides>59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Concourse</vt:lpstr>
      <vt:lpstr>      Proposal Writing Strategies and Reviewer Feedback    (An Interactive, Web-Based Workshop)                                          </vt:lpstr>
      <vt:lpstr>Caution!</vt:lpstr>
      <vt:lpstr>Preliminary Comments Workshop Goal &amp; Expected Outcomes</vt:lpstr>
      <vt:lpstr>Workshop Topics</vt:lpstr>
      <vt:lpstr>Preliminary Comments  Active &amp; Collaborative Learning</vt:lpstr>
      <vt:lpstr>Participant Activities</vt:lpstr>
      <vt:lpstr>Facilitator’s Duties</vt:lpstr>
      <vt:lpstr>Activity Reflection </vt:lpstr>
      <vt:lpstr>Proposal Strengths and Weakness</vt:lpstr>
      <vt:lpstr>Activity  Strengths &amp; Weaknesses</vt:lpstr>
      <vt:lpstr>Activity  Strengths &amp; Weaknesses</vt:lpstr>
      <vt:lpstr>Top Ten Strengths</vt:lpstr>
      <vt:lpstr>Top Ten Weaknesses</vt:lpstr>
      <vt:lpstr>Areas of Strength and Weakness</vt:lpstr>
      <vt:lpstr>Dealing with Common Strengths and Weaknesses</vt:lpstr>
      <vt:lpstr>PowerPoint Presentation</vt:lpstr>
      <vt:lpstr>Preliminary Comments Elements of a Competitive Proposal</vt:lpstr>
      <vt:lpstr>Preliminary Comments Organization of a Project</vt:lpstr>
      <vt:lpstr>Preliminary Comments Project Development Model</vt:lpstr>
      <vt:lpstr>Preliminary Comments Linear Model</vt:lpstr>
      <vt:lpstr>Preliminary Comments Iterative Model</vt:lpstr>
      <vt:lpstr>PowerPoint Presentation</vt:lpstr>
      <vt:lpstr>PowerPoint Presentation</vt:lpstr>
      <vt:lpstr>Project Goals</vt:lpstr>
      <vt:lpstr>Project Expected Measurable Outcomes</vt:lpstr>
      <vt:lpstr>PD’s Response  Goals for Cognitive Behavior</vt:lpstr>
      <vt:lpstr>PD’s Response  Goals for Affective Behavior</vt:lpstr>
      <vt:lpstr>Expected Measureable Outcomes</vt:lpstr>
      <vt:lpstr>Activity   Transforming Goals into Expected Outcomes</vt:lpstr>
      <vt:lpstr>Activity  Transforming Goals into Expected Outcomes</vt:lpstr>
      <vt:lpstr>PD’s Response  Expected Outcomes</vt:lpstr>
      <vt:lpstr>Overview  Goals and Expected Outcomes</vt:lpstr>
      <vt:lpstr>PowerPoint Presentation</vt:lpstr>
      <vt:lpstr>PowerPoint Presentation</vt:lpstr>
      <vt:lpstr>PowerPoint Presentation</vt:lpstr>
      <vt:lpstr>PowerPoint Presentation</vt:lpstr>
      <vt:lpstr>Project Rationale</vt:lpstr>
      <vt:lpstr>Activity  Developing the Project’s Rationale</vt:lpstr>
      <vt:lpstr>Activity  Developing the Project’s Rationale</vt:lpstr>
      <vt:lpstr>PD’s Response  Developing the Rationale </vt:lpstr>
      <vt:lpstr>PD’s Response Developing the Rationale (cont.)</vt:lpstr>
      <vt:lpstr>PD’s Response  Developing the Rationale (cont.)</vt:lpstr>
      <vt:lpstr>Overview Project Rationale</vt:lpstr>
      <vt:lpstr>PowerPoint Presentation</vt:lpstr>
      <vt:lpstr>PowerPoint Presentation</vt:lpstr>
      <vt:lpstr>Activity  Project Plans</vt:lpstr>
      <vt:lpstr>Activity  Project Plan</vt:lpstr>
      <vt:lpstr>PD’s Response Project Plans</vt:lpstr>
      <vt:lpstr>PD’s Response Implementation Plan</vt:lpstr>
      <vt:lpstr>PD Response Management Plan</vt:lpstr>
      <vt:lpstr>PD Response Evaluation Plan</vt:lpstr>
      <vt:lpstr>PD’s Response Dissemination Plan</vt:lpstr>
      <vt:lpstr>Overview Project Plans</vt:lpstr>
      <vt:lpstr>Summary   Proposal Development </vt:lpstr>
      <vt:lpstr>Activity Final Reflection</vt:lpstr>
      <vt:lpstr>Activity Final Reflection</vt:lpstr>
      <vt:lpstr>Activity  Final Reflection</vt:lpstr>
      <vt:lpstr>PowerPoint Presentation</vt:lpstr>
      <vt:lpstr>   Thanks for your participation! </vt:lpstr>
    </vt:vector>
  </TitlesOfParts>
  <Company>National Science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NSFUSER</dc:creator>
  <cp:lastModifiedBy>Joshua Roney</cp:lastModifiedBy>
  <cp:revision>218</cp:revision>
  <cp:lastPrinted>1601-01-01T00:00:00Z</cp:lastPrinted>
  <dcterms:created xsi:type="dcterms:W3CDTF">2008-09-19T16:58:36Z</dcterms:created>
  <dcterms:modified xsi:type="dcterms:W3CDTF">2012-01-20T18:15:41Z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  <property fmtid="{D5CDD505-2E9C-101B-9397-08002B2CF9AE}" pid="3" name="_MarkAsFinal">
    <vt:bool>true</vt:bool>
  </property>
</Properties>
</file>